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4"/>
  </p:notesMasterIdLst>
  <p:sldIdLst>
    <p:sldId id="257" r:id="rId2"/>
    <p:sldId id="321" r:id="rId3"/>
    <p:sldId id="258" r:id="rId4"/>
    <p:sldId id="304" r:id="rId5"/>
    <p:sldId id="337" r:id="rId6"/>
    <p:sldId id="335" r:id="rId7"/>
    <p:sldId id="303" r:id="rId8"/>
    <p:sldId id="325" r:id="rId9"/>
    <p:sldId id="326" r:id="rId10"/>
    <p:sldId id="259" r:id="rId11"/>
    <p:sldId id="300" r:id="rId12"/>
    <p:sldId id="301" r:id="rId13"/>
    <p:sldId id="302" r:id="rId14"/>
    <p:sldId id="322" r:id="rId15"/>
    <p:sldId id="292" r:id="rId16"/>
    <p:sldId id="293" r:id="rId17"/>
    <p:sldId id="296" r:id="rId18"/>
    <p:sldId id="324" r:id="rId19"/>
    <p:sldId id="260" r:id="rId20"/>
    <p:sldId id="314" r:id="rId21"/>
    <p:sldId id="265" r:id="rId22"/>
    <p:sldId id="329" r:id="rId23"/>
    <p:sldId id="267" r:id="rId24"/>
    <p:sldId id="262" r:id="rId25"/>
    <p:sldId id="271" r:id="rId26"/>
    <p:sldId id="273" r:id="rId27"/>
    <p:sldId id="315" r:id="rId28"/>
    <p:sldId id="276" r:id="rId29"/>
    <p:sldId id="266" r:id="rId30"/>
    <p:sldId id="305" r:id="rId31"/>
    <p:sldId id="306" r:id="rId32"/>
    <p:sldId id="307" r:id="rId33"/>
    <p:sldId id="308" r:id="rId34"/>
    <p:sldId id="280" r:id="rId35"/>
    <p:sldId id="281" r:id="rId36"/>
    <p:sldId id="309" r:id="rId37"/>
    <p:sldId id="283" r:id="rId38"/>
    <p:sldId id="331" r:id="rId39"/>
    <p:sldId id="310" r:id="rId40"/>
    <p:sldId id="311" r:id="rId41"/>
    <p:sldId id="318" r:id="rId42"/>
    <p:sldId id="319" r:id="rId43"/>
    <p:sldId id="312" r:id="rId44"/>
    <p:sldId id="278" r:id="rId45"/>
    <p:sldId id="313" r:id="rId46"/>
    <p:sldId id="330" r:id="rId47"/>
    <p:sldId id="288" r:id="rId48"/>
    <p:sldId id="291" r:id="rId49"/>
    <p:sldId id="289" r:id="rId50"/>
    <p:sldId id="290" r:id="rId51"/>
    <p:sldId id="297" r:id="rId52"/>
    <p:sldId id="285" r:id="rId53"/>
    <p:sldId id="320" r:id="rId54"/>
    <p:sldId id="327" r:id="rId55"/>
    <p:sldId id="328" r:id="rId56"/>
    <p:sldId id="299" r:id="rId57"/>
    <p:sldId id="332" r:id="rId58"/>
    <p:sldId id="298" r:id="rId59"/>
    <p:sldId id="333" r:id="rId60"/>
    <p:sldId id="334" r:id="rId61"/>
    <p:sldId id="336" r:id="rId62"/>
    <p:sldId id="323" r:id="rId6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4" autoAdjust="0"/>
    <p:restoredTop sz="94660"/>
  </p:normalViewPr>
  <p:slideViewPr>
    <p:cSldViewPr>
      <p:cViewPr varScale="1">
        <p:scale>
          <a:sx n="83" d="100"/>
          <a:sy n="83" d="100"/>
        </p:scale>
        <p:origin x="1387" y="6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1"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AAFB172-57DB-482F-A543-D99E3E15DE2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9219" name="Rectangle 3">
            <a:extLst>
              <a:ext uri="{FF2B5EF4-FFF2-40B4-BE49-F238E27FC236}">
                <a16:creationId xmlns:a16="http://schemas.microsoft.com/office/drawing/2014/main" id="{8407BB26-D973-4B7A-8F67-276FF512CD91}"/>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9220" name="Rectangle 4">
            <a:extLst>
              <a:ext uri="{FF2B5EF4-FFF2-40B4-BE49-F238E27FC236}">
                <a16:creationId xmlns:a16="http://schemas.microsoft.com/office/drawing/2014/main" id="{CAF84051-545C-4D49-95D7-9BD236316143}"/>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a:extLst>
              <a:ext uri="{FF2B5EF4-FFF2-40B4-BE49-F238E27FC236}">
                <a16:creationId xmlns:a16="http://schemas.microsoft.com/office/drawing/2014/main" id="{359B2F11-085A-4818-8FC5-020E84C28054}"/>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222" name="Rectangle 6">
            <a:extLst>
              <a:ext uri="{FF2B5EF4-FFF2-40B4-BE49-F238E27FC236}">
                <a16:creationId xmlns:a16="http://schemas.microsoft.com/office/drawing/2014/main" id="{96AA5ACB-C4DE-45DB-AF16-3C90ABE16740}"/>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9223" name="Rectangle 7">
            <a:extLst>
              <a:ext uri="{FF2B5EF4-FFF2-40B4-BE49-F238E27FC236}">
                <a16:creationId xmlns:a16="http://schemas.microsoft.com/office/drawing/2014/main" id="{F8FC8B46-5243-46C6-B438-5211F2E92E3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511CAF8-6CDE-4808-BD9B-F75EDF29120D}"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BA6789-585F-4EDA-B40C-5D44B205B34A}"/>
              </a:ext>
            </a:extLst>
          </p:cNvPr>
          <p:cNvSpPr>
            <a:spLocks noGrp="1" noChangeArrowheads="1"/>
          </p:cNvSpPr>
          <p:nvPr>
            <p:ph type="sldNum" sz="quarter" idx="5"/>
          </p:nvPr>
        </p:nvSpPr>
        <p:spPr>
          <a:ln/>
        </p:spPr>
        <p:txBody>
          <a:bodyPr/>
          <a:lstStyle/>
          <a:p>
            <a:fld id="{313335E2-1372-4F23-A04F-4523972215F2}" type="slidenum">
              <a:rPr lang="en-US" altLang="zh-CN"/>
              <a:pPr/>
              <a:t>16</a:t>
            </a:fld>
            <a:endParaRPr lang="en-US" altLang="zh-CN"/>
          </a:p>
        </p:txBody>
      </p:sp>
      <p:sp>
        <p:nvSpPr>
          <p:cNvPr id="63490" name="Rectangle 2">
            <a:extLst>
              <a:ext uri="{FF2B5EF4-FFF2-40B4-BE49-F238E27FC236}">
                <a16:creationId xmlns:a16="http://schemas.microsoft.com/office/drawing/2014/main" id="{8EC5DF8E-7745-4722-ABEF-A734DE1FA827}"/>
              </a:ext>
            </a:extLst>
          </p:cNvPr>
          <p:cNvSpPr>
            <a:spLocks noRot="1" noChangeArrowheads="1" noTextEdit="1"/>
          </p:cNvSpPr>
          <p:nvPr>
            <p:ph type="sldImg"/>
          </p:nvPr>
        </p:nvSpPr>
        <p:spPr>
          <a:ln/>
        </p:spPr>
      </p:sp>
      <p:sp>
        <p:nvSpPr>
          <p:cNvPr id="63491" name="Rectangle 3">
            <a:extLst>
              <a:ext uri="{FF2B5EF4-FFF2-40B4-BE49-F238E27FC236}">
                <a16:creationId xmlns:a16="http://schemas.microsoft.com/office/drawing/2014/main" id="{5B2A4820-0803-4871-9550-F269F384DC22}"/>
              </a:ext>
            </a:extLst>
          </p:cNvPr>
          <p:cNvSpPr>
            <a:spLocks noGrp="1" noChangeArrowheads="1"/>
          </p:cNvSpPr>
          <p:nvPr>
            <p:ph type="body" idx="1"/>
          </p:nvPr>
        </p:nvSpPr>
        <p:spPr/>
        <p:txBody>
          <a:bodyPr/>
          <a:lstStyle/>
          <a:p>
            <a:r>
              <a:rPr lang="en-US" altLang="zh-CN" i="1"/>
              <a:t>From</a:t>
            </a:r>
            <a:r>
              <a:rPr lang="en-US" altLang="zh-CN"/>
              <a:t> </a:t>
            </a:r>
            <a:r>
              <a:rPr lang="en-US" altLang="zh-CN" i="1"/>
              <a:t>fall</a:t>
            </a:r>
            <a:r>
              <a:rPr lang="en-US" altLang="zh-CN"/>
              <a:t> </a:t>
            </a:r>
            <a:r>
              <a:rPr lang="en-US" altLang="zh-CN" i="1"/>
              <a:t>1977</a:t>
            </a:r>
            <a:r>
              <a:rPr lang="en-US" altLang="zh-CN"/>
              <a:t> </a:t>
            </a:r>
            <a:r>
              <a:rPr lang="en-US" altLang="zh-CN" i="1"/>
              <a:t>through</a:t>
            </a:r>
            <a:r>
              <a:rPr lang="en-US" altLang="zh-CN"/>
              <a:t> </a:t>
            </a:r>
            <a:r>
              <a:rPr lang="en-US" altLang="zh-CN" i="1"/>
              <a:t>spring</a:t>
            </a:r>
            <a:r>
              <a:rPr lang="en-US" altLang="zh-CN"/>
              <a:t> </a:t>
            </a:r>
            <a:r>
              <a:rPr lang="en-US" altLang="zh-CN" i="1"/>
              <a:t>1978, Mars</a:t>
            </a:r>
            <a:r>
              <a:rPr lang="en-US" altLang="zh-CN"/>
              <a:t> </a:t>
            </a:r>
            <a:r>
              <a:rPr lang="en-US" altLang="zh-CN" i="1"/>
              <a:t>moved</a:t>
            </a:r>
            <a:r>
              <a:rPr lang="en-US" altLang="zh-CN"/>
              <a:t> </a:t>
            </a:r>
            <a:r>
              <a:rPr lang="en-US" altLang="zh-CN" i="1"/>
              <a:t>across</a:t>
            </a:r>
            <a:r>
              <a:rPr lang="en-US" altLang="zh-CN"/>
              <a:t> </a:t>
            </a:r>
            <a:r>
              <a:rPr lang="en-US" altLang="zh-CN" i="1"/>
              <a:t>the</a:t>
            </a:r>
            <a:r>
              <a:rPr lang="en-US" altLang="zh-CN"/>
              <a:t> </a:t>
            </a:r>
            <a:r>
              <a:rPr lang="en-US" altLang="zh-CN" i="1"/>
              <a:t>constellations</a:t>
            </a:r>
            <a:r>
              <a:rPr lang="en-US" altLang="zh-CN"/>
              <a:t> </a:t>
            </a:r>
            <a:r>
              <a:rPr lang="en-US" altLang="zh-CN" i="1"/>
              <a:t>of Gemini</a:t>
            </a:r>
            <a:r>
              <a:rPr lang="en-US" altLang="zh-CN"/>
              <a:t> </a:t>
            </a:r>
            <a:r>
              <a:rPr lang="en-US" altLang="zh-CN" i="1"/>
              <a:t>and</a:t>
            </a:r>
            <a:r>
              <a:rPr lang="en-US" altLang="zh-CN"/>
              <a:t> </a:t>
            </a:r>
            <a:r>
              <a:rPr lang="en-US" altLang="zh-CN" i="1"/>
              <a:t>Cancer.</a:t>
            </a:r>
            <a:r>
              <a:rPr lang="en-US" altLang="zh-CN"/>
              <a:t> </a:t>
            </a:r>
            <a:r>
              <a:rPr lang="en-US" altLang="zh-CN" i="1"/>
              <a:t>From</a:t>
            </a:r>
            <a:r>
              <a:rPr lang="en-US" altLang="zh-CN"/>
              <a:t> </a:t>
            </a:r>
            <a:r>
              <a:rPr lang="en-US" altLang="zh-CN" i="1"/>
              <a:t>mid-December through</a:t>
            </a:r>
            <a:r>
              <a:rPr lang="en-US" altLang="zh-CN"/>
              <a:t> </a:t>
            </a:r>
            <a:r>
              <a:rPr lang="en-US" altLang="zh-CN" i="1"/>
              <a:t>the</a:t>
            </a:r>
            <a:r>
              <a:rPr lang="en-US" altLang="zh-CN"/>
              <a:t> </a:t>
            </a:r>
            <a:r>
              <a:rPr lang="en-US" altLang="zh-CN" i="1"/>
              <a:t>end</a:t>
            </a:r>
            <a:r>
              <a:rPr lang="en-US" altLang="zh-CN"/>
              <a:t> </a:t>
            </a:r>
            <a:r>
              <a:rPr lang="en-US" altLang="zh-CN" i="1"/>
              <a:t>of</a:t>
            </a:r>
            <a:r>
              <a:rPr lang="en-US" altLang="zh-CN"/>
              <a:t> </a:t>
            </a:r>
            <a:r>
              <a:rPr lang="en-US" altLang="zh-CN" i="1"/>
              <a:t>February,</a:t>
            </a:r>
            <a:r>
              <a:rPr lang="en-US" altLang="zh-CN"/>
              <a:t> </a:t>
            </a:r>
            <a:r>
              <a:rPr lang="en-US" altLang="zh-CN" i="1"/>
              <a:t>Mars's</a:t>
            </a:r>
            <a:r>
              <a:rPr lang="en-US" altLang="zh-CN"/>
              <a:t> </a:t>
            </a:r>
            <a:r>
              <a:rPr lang="en-US" altLang="zh-CN" i="1"/>
              <a:t>motion was</a:t>
            </a:r>
            <a:r>
              <a:rPr lang="en-US" altLang="zh-CN"/>
              <a:t> </a:t>
            </a:r>
            <a:r>
              <a:rPr lang="en-US" altLang="zh-CN" i="1"/>
              <a:t>retrograde.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5A6C1F-C60E-4018-96CF-AB9F26BDC343}"/>
              </a:ext>
            </a:extLst>
          </p:cNvPr>
          <p:cNvSpPr>
            <a:spLocks noGrp="1" noChangeArrowheads="1"/>
          </p:cNvSpPr>
          <p:nvPr>
            <p:ph type="sldNum" sz="quarter" idx="5"/>
          </p:nvPr>
        </p:nvSpPr>
        <p:spPr>
          <a:ln/>
        </p:spPr>
        <p:txBody>
          <a:bodyPr/>
          <a:lstStyle/>
          <a:p>
            <a:fld id="{0106E0B2-0FAD-4CAE-9A13-63988359AD97}" type="slidenum">
              <a:rPr lang="en-US" altLang="zh-CN"/>
              <a:pPr/>
              <a:t>37</a:t>
            </a:fld>
            <a:endParaRPr lang="en-US" altLang="zh-CN"/>
          </a:p>
        </p:txBody>
      </p:sp>
      <p:sp>
        <p:nvSpPr>
          <p:cNvPr id="49154" name="Rectangle 2">
            <a:extLst>
              <a:ext uri="{FF2B5EF4-FFF2-40B4-BE49-F238E27FC236}">
                <a16:creationId xmlns:a16="http://schemas.microsoft.com/office/drawing/2014/main" id="{E64347D0-CCFD-4DE7-99BA-952B86828FC7}"/>
              </a:ext>
            </a:extLst>
          </p:cNvPr>
          <p:cNvSpPr>
            <a:spLocks noRot="1" noChangeArrowheads="1" noTextEdit="1"/>
          </p:cNvSpPr>
          <p:nvPr>
            <p:ph type="sldImg"/>
          </p:nvPr>
        </p:nvSpPr>
        <p:spPr>
          <a:ln/>
        </p:spPr>
      </p:sp>
      <p:sp>
        <p:nvSpPr>
          <p:cNvPr id="49155" name="Rectangle 3">
            <a:extLst>
              <a:ext uri="{FF2B5EF4-FFF2-40B4-BE49-F238E27FC236}">
                <a16:creationId xmlns:a16="http://schemas.microsoft.com/office/drawing/2014/main" id="{397B3FA8-6F9B-4E6E-81E6-5F2A9728052D}"/>
              </a:ext>
            </a:extLst>
          </p:cNvPr>
          <p:cNvSpPr>
            <a:spLocks noGrp="1" noChangeArrowheads="1"/>
          </p:cNvSpPr>
          <p:nvPr>
            <p:ph type="body" idx="1"/>
          </p:nvPr>
        </p:nvSpPr>
        <p:spPr/>
        <p:txBody>
          <a:bodyPr/>
          <a:lstStyle/>
          <a:p>
            <a:r>
              <a:rPr lang="en-US" altLang="zh-CN" i="1"/>
              <a:t>This</a:t>
            </a:r>
            <a:r>
              <a:rPr lang="en-US" altLang="zh-CN"/>
              <a:t> </a:t>
            </a:r>
            <a:r>
              <a:rPr lang="en-US" altLang="zh-CN" i="1"/>
              <a:t>high-quality.</a:t>
            </a:r>
            <a:r>
              <a:rPr lang="en-US" altLang="zh-CN"/>
              <a:t> </a:t>
            </a:r>
            <a:r>
              <a:rPr lang="en-US" altLang="zh-CN" i="1"/>
              <a:t>Earth-based</a:t>
            </a:r>
            <a:r>
              <a:rPr lang="en-US" altLang="zh-CN"/>
              <a:t> </a:t>
            </a:r>
            <a:r>
              <a:rPr lang="en-US" altLang="zh-CN" i="1"/>
              <a:t>photograph</a:t>
            </a:r>
            <a:r>
              <a:rPr lang="en-US" altLang="zh-CN"/>
              <a:t> </a:t>
            </a:r>
            <a:r>
              <a:rPr lang="en-US" altLang="zh-CN" i="1"/>
              <a:t>of Mrs</a:t>
            </a:r>
            <a:r>
              <a:rPr lang="en-US" altLang="zh-CN"/>
              <a:t> </a:t>
            </a:r>
            <a:r>
              <a:rPr lang="en-US" altLang="zh-CN" i="1"/>
              <a:t>was</a:t>
            </a:r>
            <a:r>
              <a:rPr lang="en-US" altLang="zh-CN"/>
              <a:t> </a:t>
            </a:r>
            <a:r>
              <a:rPr lang="en-US" altLang="zh-CN" i="1"/>
              <a:t>taken</a:t>
            </a:r>
            <a:r>
              <a:rPr lang="en-US" altLang="zh-CN"/>
              <a:t> </a:t>
            </a:r>
            <a:r>
              <a:rPr lang="en-US" altLang="zh-CN" i="1"/>
              <a:t>in</a:t>
            </a:r>
            <a:r>
              <a:rPr lang="en-US" altLang="zh-CN"/>
              <a:t> </a:t>
            </a:r>
            <a:r>
              <a:rPr lang="en-US" altLang="zh-CN" i="1"/>
              <a:t>1971</a:t>
            </a:r>
            <a:r>
              <a:rPr lang="en-US" altLang="zh-CN"/>
              <a:t> </a:t>
            </a:r>
            <a:r>
              <a:rPr lang="en-US" altLang="zh-CN" i="1"/>
              <a:t>when</a:t>
            </a:r>
            <a:r>
              <a:rPr lang="en-US" altLang="zh-CN"/>
              <a:t> </a:t>
            </a:r>
            <a:r>
              <a:rPr lang="en-US" altLang="zh-CN" i="1"/>
              <a:t>the</a:t>
            </a:r>
            <a:r>
              <a:rPr lang="en-US" altLang="zh-CN"/>
              <a:t> </a:t>
            </a:r>
            <a:r>
              <a:rPr lang="en-US" altLang="zh-CN" i="1"/>
              <a:t>Earth-Man</a:t>
            </a:r>
            <a:r>
              <a:rPr lang="en-US" altLang="zh-CN"/>
              <a:t> </a:t>
            </a:r>
            <a:r>
              <a:rPr lang="en-US" altLang="zh-CN" i="1"/>
              <a:t>distance</a:t>
            </a:r>
            <a:r>
              <a:rPr lang="en-US" altLang="zh-CN"/>
              <a:t> </a:t>
            </a:r>
            <a:r>
              <a:rPr lang="en-US" altLang="zh-CN" i="1"/>
              <a:t>was</a:t>
            </a:r>
            <a:r>
              <a:rPr lang="en-US" altLang="zh-CN"/>
              <a:t> </a:t>
            </a:r>
            <a:r>
              <a:rPr lang="en-US" altLang="zh-CN" i="1"/>
              <a:t>only</a:t>
            </a:r>
            <a:r>
              <a:rPr lang="en-US" altLang="zh-CN"/>
              <a:t> </a:t>
            </a:r>
            <a:r>
              <a:rPr lang="en-US" altLang="zh-CN" i="1"/>
              <a:t>56}</a:t>
            </a:r>
            <a:r>
              <a:rPr lang="en-US" altLang="zh-CN"/>
              <a:t> </a:t>
            </a:r>
            <a:r>
              <a:rPr lang="en-US" altLang="zh-CN" i="1"/>
              <a:t>million</a:t>
            </a:r>
            <a:r>
              <a:rPr lang="en-US" altLang="zh-CN"/>
              <a:t> </a:t>
            </a:r>
            <a:r>
              <a:rPr lang="en-US" altLang="zh-CN" i="1"/>
              <a:t>kilometers (3</a:t>
            </a:r>
            <a:r>
              <a:rPr lang="en-US" altLang="zh-CN"/>
              <a:t> </a:t>
            </a:r>
            <a:r>
              <a:rPr lang="en-US" altLang="zh-CN" i="1"/>
              <a:t>5</a:t>
            </a:r>
            <a:r>
              <a:rPr lang="en-US" altLang="zh-CN"/>
              <a:t> </a:t>
            </a:r>
            <a:r>
              <a:rPr lang="en-US" altLang="zh-CN" i="1"/>
              <a:t>minimi</a:t>
            </a:r>
            <a:r>
              <a:rPr lang="en-US" altLang="zh-CN"/>
              <a:t> </a:t>
            </a:r>
            <a:r>
              <a:rPr lang="en-US" altLang="zh-CN" i="1"/>
              <a:t>miles).</a:t>
            </a:r>
            <a:r>
              <a:rPr lang="en-US" altLang="zh-CN"/>
              <a:t> </a:t>
            </a:r>
            <a:r>
              <a:rPr lang="en-US" altLang="zh-CN" i="1"/>
              <a:t>At</a:t>
            </a:r>
            <a:r>
              <a:rPr lang="en-US" altLang="zh-CN"/>
              <a:t> </a:t>
            </a:r>
            <a:r>
              <a:rPr lang="en-US" altLang="zh-CN" i="1"/>
              <a:t>that</a:t>
            </a:r>
            <a:r>
              <a:rPr lang="en-US" altLang="zh-CN"/>
              <a:t> </a:t>
            </a:r>
            <a:r>
              <a:rPr lang="en-US" altLang="zh-CN" i="1"/>
              <a:t>time.</a:t>
            </a:r>
            <a:r>
              <a:rPr lang="en-US" altLang="zh-CN"/>
              <a:t> </a:t>
            </a:r>
            <a:r>
              <a:rPr lang="en-US" altLang="zh-CN" i="1"/>
              <a:t>Mars</a:t>
            </a:r>
            <a:r>
              <a:rPr lang="en-US" altLang="zh-CN"/>
              <a:t> </a:t>
            </a:r>
            <a:r>
              <a:rPr lang="en-US" altLang="zh-CN" i="1"/>
              <a:t>presented</a:t>
            </a:r>
            <a:r>
              <a:rPr lang="en-US" altLang="zh-CN"/>
              <a:t> a </a:t>
            </a:r>
            <a:r>
              <a:rPr lang="en-US" altLang="zh-CN" i="1"/>
              <a:t>disk</a:t>
            </a:r>
            <a:r>
              <a:rPr lang="en-US" altLang="zh-CN"/>
              <a:t> </a:t>
            </a:r>
            <a:r>
              <a:rPr lang="en-US" altLang="zh-CN" i="1"/>
              <a:t>nearly</a:t>
            </a:r>
            <a:r>
              <a:rPr lang="en-US" altLang="zh-CN"/>
              <a:t> </a:t>
            </a:r>
            <a:r>
              <a:rPr lang="en-US" altLang="zh-CN" i="1"/>
              <a:t>25</a:t>
            </a:r>
            <a:r>
              <a:rPr lang="en-US" altLang="zh-CN"/>
              <a:t> </a:t>
            </a:r>
            <a:r>
              <a:rPr lang="en-US" altLang="zh-CN" i="1"/>
              <a:t>arc</a:t>
            </a:r>
            <a:r>
              <a:rPr lang="en-US" altLang="zh-CN"/>
              <a:t> </a:t>
            </a:r>
            <a:r>
              <a:rPr lang="en-US" altLang="zh-CN" i="1"/>
              <a:t>sec</a:t>
            </a:r>
            <a:r>
              <a:rPr lang="en-US" altLang="zh-CN"/>
              <a:t> </a:t>
            </a:r>
            <a:r>
              <a:rPr lang="en-US" altLang="zh-CN" i="1"/>
              <a:t>in</a:t>
            </a:r>
            <a:r>
              <a:rPr lang="en-US" altLang="zh-CN"/>
              <a:t> </a:t>
            </a:r>
            <a:r>
              <a:rPr lang="en-US" altLang="zh-CN" i="1"/>
              <a:t>angular diameter.</a:t>
            </a:r>
            <a:r>
              <a:rPr lang="en-US" altLang="zh-CN"/>
              <a:t> </a:t>
            </a:r>
            <a:r>
              <a:rPr lang="en-US" altLang="zh-CN" i="1"/>
              <a:t>Circumstances</a:t>
            </a:r>
            <a:r>
              <a:rPr lang="en-US" altLang="zh-CN"/>
              <a:t> </a:t>
            </a:r>
            <a:r>
              <a:rPr lang="en-US" altLang="zh-CN" i="1"/>
              <a:t>as</a:t>
            </a:r>
            <a:r>
              <a:rPr lang="en-US" altLang="zh-CN"/>
              <a:t> </a:t>
            </a:r>
            <a:r>
              <a:rPr lang="en-US" altLang="zh-CN" i="1"/>
              <a:t>favorable</a:t>
            </a:r>
            <a:r>
              <a:rPr lang="en-US" altLang="zh-CN"/>
              <a:t> </a:t>
            </a:r>
            <a:r>
              <a:rPr lang="en-US" altLang="zh-CN" i="1"/>
              <a:t>as</a:t>
            </a:r>
            <a:r>
              <a:rPr lang="en-US" altLang="zh-CN"/>
              <a:t> </a:t>
            </a:r>
            <a:r>
              <a:rPr lang="en-US" altLang="zh-CN" i="1"/>
              <a:t>these mill</a:t>
            </a:r>
            <a:r>
              <a:rPr lang="en-US" altLang="zh-CN"/>
              <a:t> </a:t>
            </a:r>
            <a:r>
              <a:rPr lang="en-US" altLang="zh-CN" i="1"/>
              <a:t>not</a:t>
            </a:r>
            <a:r>
              <a:rPr lang="en-US" altLang="zh-CN"/>
              <a:t> </a:t>
            </a:r>
            <a:r>
              <a:rPr lang="en-US" altLang="zh-CN" i="1"/>
              <a:t>be</a:t>
            </a:r>
            <a:r>
              <a:rPr lang="en-US" altLang="zh-CN"/>
              <a:t> </a:t>
            </a:r>
            <a:r>
              <a:rPr lang="en-US" altLang="zh-CN" i="1"/>
              <a:t>repeated</a:t>
            </a:r>
            <a:r>
              <a:rPr lang="en-US" altLang="zh-CN"/>
              <a:t> </a:t>
            </a:r>
            <a:r>
              <a:rPr lang="en-US" altLang="zh-CN" i="1"/>
              <a:t>for</a:t>
            </a:r>
            <a:r>
              <a:rPr lang="en-US" altLang="zh-CN"/>
              <a:t> </a:t>
            </a:r>
            <a:r>
              <a:rPr lang="en-US" altLang="zh-CN" i="1"/>
              <a:t>the</a:t>
            </a:r>
            <a:r>
              <a:rPr lang="en-US" altLang="zh-CN"/>
              <a:t> </a:t>
            </a:r>
            <a:r>
              <a:rPr lang="en-US" altLang="zh-CN" i="1"/>
              <a:t>rest</a:t>
            </a:r>
            <a:r>
              <a:rPr lang="en-US" altLang="zh-CN"/>
              <a:t> </a:t>
            </a:r>
            <a:r>
              <a:rPr lang="en-US" altLang="zh-CN" i="1"/>
              <a:t>of</a:t>
            </a:r>
            <a:r>
              <a:rPr lang="en-US" altLang="zh-CN"/>
              <a:t> </a:t>
            </a:r>
            <a:r>
              <a:rPr lang="en-US" altLang="zh-CN" i="1"/>
              <a:t>the</a:t>
            </a:r>
            <a:r>
              <a:rPr lang="en-US" altLang="zh-CN"/>
              <a:t> </a:t>
            </a:r>
            <a:r>
              <a:rPr lang="en-US" altLang="zh-CN" i="1"/>
              <a:t>century. This</a:t>
            </a:r>
            <a:r>
              <a:rPr lang="en-US" altLang="zh-CN"/>
              <a:t> </a:t>
            </a:r>
            <a:r>
              <a:rPr lang="en-US" altLang="zh-CN" i="1"/>
              <a:t>photograph</a:t>
            </a:r>
            <a:r>
              <a:rPr lang="en-US" altLang="zh-CN"/>
              <a:t> </a:t>
            </a:r>
            <a:r>
              <a:rPr lang="en-US" altLang="zh-CN" i="1"/>
              <a:t>accurately</a:t>
            </a:r>
            <a:r>
              <a:rPr lang="en-US" altLang="zh-CN"/>
              <a:t> </a:t>
            </a:r>
            <a:r>
              <a:rPr lang="en-US" altLang="zh-CN" i="1"/>
              <a:t>portrays</a:t>
            </a:r>
            <a:r>
              <a:rPr lang="en-US" altLang="zh-CN"/>
              <a:t> </a:t>
            </a:r>
            <a:r>
              <a:rPr lang="en-US" altLang="zh-CN" i="1"/>
              <a:t>what</a:t>
            </a:r>
            <a:r>
              <a:rPr lang="en-US" altLang="zh-CN"/>
              <a:t> </a:t>
            </a:r>
            <a:r>
              <a:rPr lang="en-US" altLang="zh-CN" i="1"/>
              <a:t>you might</a:t>
            </a:r>
            <a:r>
              <a:rPr lang="en-US" altLang="zh-CN"/>
              <a:t> </a:t>
            </a:r>
            <a:r>
              <a:rPr lang="en-US" altLang="zh-CN" i="1"/>
              <a:t>typically</a:t>
            </a:r>
            <a:r>
              <a:rPr lang="en-US" altLang="zh-CN"/>
              <a:t> </a:t>
            </a:r>
            <a:r>
              <a:rPr lang="en-US" altLang="zh-CN" i="1"/>
              <a:t>see</a:t>
            </a:r>
            <a:r>
              <a:rPr lang="en-US" altLang="zh-CN"/>
              <a:t> </a:t>
            </a:r>
            <a:r>
              <a:rPr lang="en-US" altLang="zh-CN" i="1"/>
              <a:t>through</a:t>
            </a:r>
            <a:r>
              <a:rPr lang="en-US" altLang="zh-CN"/>
              <a:t> </a:t>
            </a:r>
            <a:r>
              <a:rPr lang="en-US" altLang="zh-CN" i="1"/>
              <a:t>a</a:t>
            </a:r>
            <a:r>
              <a:rPr lang="en-US" altLang="zh-CN"/>
              <a:t> </a:t>
            </a:r>
            <a:r>
              <a:rPr lang="en-US" altLang="zh-CN" i="1"/>
              <a:t>moderate-sized telescope</a:t>
            </a:r>
            <a:r>
              <a:rPr lang="en-US" altLang="zh-CN"/>
              <a:t> </a:t>
            </a:r>
            <a:r>
              <a:rPr lang="en-US" altLang="zh-CN" i="1"/>
              <a:t>under</a:t>
            </a:r>
            <a:r>
              <a:rPr lang="en-US" altLang="zh-CN"/>
              <a:t> </a:t>
            </a:r>
            <a:r>
              <a:rPr lang="en-US" altLang="zh-CN" i="1"/>
              <a:t>excellent</a:t>
            </a:r>
            <a:r>
              <a:rPr lang="en-US" altLang="zh-CN"/>
              <a:t> </a:t>
            </a:r>
            <a:r>
              <a:rPr lang="en-US" altLang="zh-CN" i="1"/>
              <a:t>observing</a:t>
            </a:r>
            <a:r>
              <a:rPr lang="en-US" altLang="zh-CN"/>
              <a:t> </a:t>
            </a:r>
            <a:r>
              <a:rPr lang="en-US" altLang="zh-CN" i="1"/>
              <a:t>conditions. Notice</a:t>
            </a:r>
            <a:r>
              <a:rPr lang="en-US" altLang="zh-CN"/>
              <a:t> </a:t>
            </a:r>
            <a:r>
              <a:rPr lang="en-US" altLang="zh-CN" i="1"/>
              <a:t>the</a:t>
            </a:r>
            <a:r>
              <a:rPr lang="en-US" altLang="zh-CN"/>
              <a:t> </a:t>
            </a:r>
            <a:r>
              <a:rPr lang="en-US" altLang="zh-CN" i="1"/>
              <a:t>prominent</a:t>
            </a:r>
            <a:r>
              <a:rPr lang="en-US" altLang="zh-CN"/>
              <a:t> </a:t>
            </a:r>
            <a:r>
              <a:rPr lang="en-US" altLang="zh-CN" i="1"/>
              <a:t>polar</a:t>
            </a:r>
            <a:r>
              <a:rPr lang="en-US" altLang="zh-CN"/>
              <a:t> </a:t>
            </a:r>
            <a:r>
              <a:rPr lang="en-US" altLang="zh-CN" i="1"/>
              <a:t>cap.</a:t>
            </a:r>
            <a:r>
              <a:rPr lang="en-US" altLang="zh-CN"/>
              <a:t> </a:t>
            </a:r>
            <a:r>
              <a:rPr lang="en-US" altLang="zh-CN" i="1"/>
              <a:t>(Courtesy</a:t>
            </a:r>
            <a:r>
              <a:rPr lang="en-US" altLang="zh-CN"/>
              <a:t> </a:t>
            </a:r>
            <a:r>
              <a:rPr lang="en-US" altLang="zh-CN" i="1"/>
              <a:t>of Stephen</a:t>
            </a:r>
            <a:r>
              <a:rPr lang="en-US" altLang="zh-CN"/>
              <a:t> </a:t>
            </a:r>
            <a:r>
              <a:rPr lang="en-US" altLang="zh-CN" i="1"/>
              <a:t>M.</a:t>
            </a:r>
            <a:r>
              <a:rPr lang="en-US" altLang="zh-CN"/>
              <a:t> </a:t>
            </a:r>
            <a:r>
              <a:rPr lang="en-US" altLang="zh-CN" i="1"/>
              <a:t>Larson)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FB2E03-0C0E-4EEC-85A9-29079B8A59C5}"/>
              </a:ext>
            </a:extLst>
          </p:cNvPr>
          <p:cNvSpPr>
            <a:spLocks noGrp="1" noChangeArrowheads="1"/>
          </p:cNvSpPr>
          <p:nvPr>
            <p:ph type="sldNum" sz="quarter" idx="5"/>
          </p:nvPr>
        </p:nvSpPr>
        <p:spPr>
          <a:ln/>
        </p:spPr>
        <p:txBody>
          <a:bodyPr/>
          <a:lstStyle/>
          <a:p>
            <a:fld id="{C5232069-667C-4F32-A69C-5F3EB1549107}" type="slidenum">
              <a:rPr lang="en-US" altLang="zh-CN"/>
              <a:pPr/>
              <a:t>47</a:t>
            </a:fld>
            <a:endParaRPr lang="en-US" altLang="zh-CN"/>
          </a:p>
        </p:txBody>
      </p:sp>
      <p:sp>
        <p:nvSpPr>
          <p:cNvPr id="57346" name="Rectangle 2">
            <a:extLst>
              <a:ext uri="{FF2B5EF4-FFF2-40B4-BE49-F238E27FC236}">
                <a16:creationId xmlns:a16="http://schemas.microsoft.com/office/drawing/2014/main" id="{05E67872-79A0-4103-B871-F15671C75405}"/>
              </a:ext>
            </a:extLst>
          </p:cNvPr>
          <p:cNvSpPr>
            <a:spLocks noRot="1" noChangeArrowheads="1" noTextEdit="1"/>
          </p:cNvSpPr>
          <p:nvPr>
            <p:ph type="sldImg"/>
          </p:nvPr>
        </p:nvSpPr>
        <p:spPr>
          <a:ln/>
        </p:spPr>
      </p:sp>
      <p:sp>
        <p:nvSpPr>
          <p:cNvPr id="57347" name="Rectangle 3">
            <a:extLst>
              <a:ext uri="{FF2B5EF4-FFF2-40B4-BE49-F238E27FC236}">
                <a16:creationId xmlns:a16="http://schemas.microsoft.com/office/drawing/2014/main" id="{5FDF1A6C-C8FA-4211-9BF7-008792603351}"/>
              </a:ext>
            </a:extLst>
          </p:cNvPr>
          <p:cNvSpPr>
            <a:spLocks noGrp="1" noChangeArrowheads="1"/>
          </p:cNvSpPr>
          <p:nvPr>
            <p:ph type="body" idx="1"/>
          </p:nvPr>
        </p:nvSpPr>
        <p:spPr/>
        <p:txBody>
          <a:bodyPr/>
          <a:lstStyle/>
          <a:p>
            <a:r>
              <a:rPr lang="en-US" altLang="zh-CN" i="1"/>
              <a:t>Mercury our</a:t>
            </a:r>
            <a:r>
              <a:rPr lang="en-US" altLang="zh-CN"/>
              <a:t> </a:t>
            </a:r>
            <a:r>
              <a:rPr lang="en-US" altLang="zh-CN" i="1"/>
              <a:t>moon,</a:t>
            </a:r>
            <a:r>
              <a:rPr lang="en-US" altLang="zh-CN"/>
              <a:t> </a:t>
            </a:r>
            <a:r>
              <a:rPr lang="en-US" altLang="zh-CN" i="1"/>
              <a:t>and</a:t>
            </a:r>
            <a:r>
              <a:rPr lang="en-US" altLang="zh-CN"/>
              <a:t> </a:t>
            </a:r>
            <a:r>
              <a:rPr lang="en-US" altLang="zh-CN" i="1"/>
              <a:t>the</a:t>
            </a:r>
            <a:r>
              <a:rPr lang="en-US" altLang="zh-CN"/>
              <a:t> </a:t>
            </a:r>
            <a:r>
              <a:rPr lang="en-US" altLang="zh-CN" i="1"/>
              <a:t>largest</a:t>
            </a:r>
            <a:r>
              <a:rPr lang="en-US" altLang="zh-CN"/>
              <a:t> </a:t>
            </a:r>
            <a:r>
              <a:rPr lang="en-US" altLang="zh-CN" i="1"/>
              <a:t>satellites</a:t>
            </a:r>
            <a:r>
              <a:rPr lang="en-US" altLang="zh-CN"/>
              <a:t> </a:t>
            </a:r>
            <a:r>
              <a:rPr lang="en-US" altLang="zh-CN" i="1"/>
              <a:t>of</a:t>
            </a:r>
            <a:r>
              <a:rPr lang="en-US" altLang="zh-CN"/>
              <a:t> </a:t>
            </a:r>
            <a:r>
              <a:rPr lang="en-US" altLang="zh-CN" i="1"/>
              <a:t>Jupiter and</a:t>
            </a:r>
            <a:r>
              <a:rPr lang="en-US" altLang="zh-CN"/>
              <a:t> </a:t>
            </a:r>
            <a:r>
              <a:rPr lang="en-US" altLang="zh-CN" i="1"/>
              <a:t>Saturn</a:t>
            </a:r>
            <a:r>
              <a:rPr lang="en-US" altLang="zh-CN"/>
              <a:t> </a:t>
            </a:r>
            <a:r>
              <a:rPr lang="en-US" altLang="zh-CN" i="1"/>
              <a:t>are</a:t>
            </a:r>
            <a:r>
              <a:rPr lang="en-US" altLang="zh-CN"/>
              <a:t> </a:t>
            </a:r>
            <a:r>
              <a:rPr lang="en-US" altLang="zh-CN" i="1"/>
              <a:t>shown</a:t>
            </a:r>
            <a:r>
              <a:rPr lang="en-US" altLang="zh-CN"/>
              <a:t> </a:t>
            </a:r>
            <a:r>
              <a:rPr lang="en-US" altLang="zh-CN" i="1"/>
              <a:t>here</a:t>
            </a:r>
            <a:r>
              <a:rPr lang="en-US" altLang="zh-CN"/>
              <a:t> </a:t>
            </a:r>
            <a:r>
              <a:rPr lang="en-US" altLang="zh-CN" i="1"/>
              <a:t>to</a:t>
            </a:r>
            <a:r>
              <a:rPr lang="en-US" altLang="zh-CN"/>
              <a:t> </a:t>
            </a:r>
            <a:r>
              <a:rPr lang="en-US" altLang="zh-CN" i="1"/>
              <a:t>the</a:t>
            </a:r>
            <a:r>
              <a:rPr lang="en-US" altLang="zh-CN"/>
              <a:t> </a:t>
            </a:r>
            <a:r>
              <a:rPr lang="en-US" altLang="zh-CN" i="1"/>
              <a:t>same</a:t>
            </a:r>
            <a:r>
              <a:rPr lang="en-US" altLang="zh-CN"/>
              <a:t> </a:t>
            </a:r>
            <a:r>
              <a:rPr lang="en-US" altLang="zh-CN" i="1"/>
              <a:t>scale. Each</a:t>
            </a:r>
            <a:r>
              <a:rPr lang="en-US" altLang="zh-CN"/>
              <a:t> </a:t>
            </a:r>
            <a:r>
              <a:rPr lang="en-US" altLang="zh-CN" i="1"/>
              <a:t>of</a:t>
            </a:r>
            <a:r>
              <a:rPr lang="en-US" altLang="zh-CN"/>
              <a:t> </a:t>
            </a:r>
            <a:r>
              <a:rPr lang="en-US" altLang="zh-CN" i="1"/>
              <a:t>these</a:t>
            </a:r>
            <a:r>
              <a:rPr lang="en-US" altLang="zh-CN"/>
              <a:t> </a:t>
            </a:r>
            <a:r>
              <a:rPr lang="en-US" altLang="zh-CN" i="1"/>
              <a:t>worlds</a:t>
            </a:r>
            <a:r>
              <a:rPr lang="en-US" altLang="zh-CN"/>
              <a:t> </a:t>
            </a:r>
            <a:r>
              <a:rPr lang="en-US" altLang="zh-CN" i="1"/>
              <a:t>has</a:t>
            </a:r>
            <a:r>
              <a:rPr lang="en-US" altLang="zh-CN"/>
              <a:t> </a:t>
            </a:r>
            <a:r>
              <a:rPr lang="en-US" altLang="zh-CN" i="1"/>
              <a:t>its</a:t>
            </a:r>
            <a:r>
              <a:rPr lang="en-US" altLang="zh-CN"/>
              <a:t> </a:t>
            </a:r>
            <a:r>
              <a:rPr lang="en-US" altLang="zh-CN" i="1"/>
              <a:t>own</a:t>
            </a:r>
            <a:r>
              <a:rPr lang="en-US" altLang="zh-CN"/>
              <a:t> </a:t>
            </a:r>
            <a:r>
              <a:rPr lang="en-US" altLang="zh-CN" i="1"/>
              <a:t>unique</a:t>
            </a:r>
            <a:r>
              <a:rPr lang="en-US" altLang="zh-CN"/>
              <a:t> </a:t>
            </a:r>
            <a:r>
              <a:rPr lang="en-US" altLang="zh-CN" i="1"/>
              <a:t>characteristics</a:t>
            </a:r>
            <a:r>
              <a:rPr lang="en-US" altLang="zh-CN"/>
              <a:t> </a:t>
            </a:r>
            <a:r>
              <a:rPr lang="en-US" altLang="zh-CN" i="1"/>
              <a:t>and</a:t>
            </a:r>
            <a:r>
              <a:rPr lang="en-US" altLang="zh-CN"/>
              <a:t> </a:t>
            </a:r>
            <a:r>
              <a:rPr lang="en-US" altLang="zh-CN" i="1"/>
              <a:t>all</a:t>
            </a:r>
            <a:r>
              <a:rPr lang="en-US" altLang="zh-CN"/>
              <a:t> </a:t>
            </a:r>
            <a:r>
              <a:rPr lang="en-US" altLang="zh-CN" i="1"/>
              <a:t>are</a:t>
            </a:r>
            <a:r>
              <a:rPr lang="en-US" altLang="zh-CN"/>
              <a:t> </a:t>
            </a:r>
            <a:r>
              <a:rPr lang="en-US" altLang="zh-CN" i="1"/>
              <a:t>large</a:t>
            </a:r>
            <a:r>
              <a:rPr lang="en-US" altLang="zh-CN"/>
              <a:t> </a:t>
            </a:r>
            <a:r>
              <a:rPr lang="en-US" altLang="zh-CN" i="1"/>
              <a:t>enough</a:t>
            </a:r>
            <a:r>
              <a:rPr lang="en-US" altLang="zh-CN"/>
              <a:t> </a:t>
            </a:r>
            <a:r>
              <a:rPr lang="en-US" altLang="zh-CN" i="1"/>
              <a:t>to</a:t>
            </a:r>
            <a:r>
              <a:rPr lang="en-US" altLang="zh-CN"/>
              <a:t> </a:t>
            </a:r>
            <a:r>
              <a:rPr lang="en-US" altLang="zh-CN" i="1"/>
              <a:t>be</a:t>
            </a:r>
            <a:r>
              <a:rPr lang="en-US" altLang="zh-CN"/>
              <a:t> </a:t>
            </a:r>
            <a:r>
              <a:rPr lang="en-US" altLang="zh-CN" i="1"/>
              <a:t>classified</a:t>
            </a:r>
            <a:r>
              <a:rPr lang="en-US" altLang="zh-CN"/>
              <a:t> </a:t>
            </a:r>
            <a:r>
              <a:rPr lang="en-US" altLang="zh-CN" i="1"/>
              <a:t>as</a:t>
            </a:r>
            <a:r>
              <a:rPr lang="en-US" altLang="zh-CN"/>
              <a:t> </a:t>
            </a:r>
            <a:r>
              <a:rPr lang="en-US" altLang="zh-CN" i="1"/>
              <a:t>planets.</a:t>
            </a:r>
            <a:r>
              <a:rPr lang="en-US" altLang="zh-CN"/>
              <a:t> </a:t>
            </a:r>
            <a:r>
              <a:rPr lang="en-US" altLang="zh-CN" i="1"/>
              <a:t>Only</a:t>
            </a:r>
            <a:r>
              <a:rPr lang="en-US" altLang="zh-CN"/>
              <a:t> </a:t>
            </a:r>
            <a:r>
              <a:rPr lang="en-US" altLang="zh-CN" i="1"/>
              <a:t>Titan</a:t>
            </a:r>
            <a:r>
              <a:rPr lang="en-US" altLang="zh-CN"/>
              <a:t> </a:t>
            </a:r>
            <a:r>
              <a:rPr lang="en-US" altLang="zh-CN" i="1"/>
              <a:t>possesses</a:t>
            </a:r>
            <a:r>
              <a:rPr lang="en-US" altLang="zh-CN"/>
              <a:t> </a:t>
            </a:r>
            <a:r>
              <a:rPr lang="en-US" altLang="zh-CN" i="1"/>
              <a:t>an</a:t>
            </a:r>
            <a:r>
              <a:rPr lang="en-US" altLang="zh-CN"/>
              <a:t> </a:t>
            </a:r>
            <a:r>
              <a:rPr lang="en-US" altLang="zh-CN" i="1"/>
              <a:t>atmosphere.</a:t>
            </a:r>
            <a:r>
              <a:rPr lang="en-US" altLang="zh-CN"/>
              <a:t> </a:t>
            </a:r>
            <a:r>
              <a:rPr lang="en-US" altLang="zh-CN" i="1"/>
              <a:t>Not</a:t>
            </a:r>
            <a:r>
              <a:rPr lang="en-US" altLang="zh-CN"/>
              <a:t> </a:t>
            </a:r>
            <a:r>
              <a:rPr lang="en-US" altLang="zh-CN" i="1"/>
              <a:t>shown</a:t>
            </a:r>
            <a:r>
              <a:rPr lang="en-US" altLang="zh-CN"/>
              <a:t> </a:t>
            </a:r>
            <a:r>
              <a:rPr lang="en-US" altLang="zh-CN" i="1"/>
              <a:t>is</a:t>
            </a:r>
            <a:r>
              <a:rPr lang="en-US" altLang="zh-CN"/>
              <a:t> </a:t>
            </a:r>
            <a:r>
              <a:rPr lang="en-US" altLang="zh-CN" i="1"/>
              <a:t>Neptune's</a:t>
            </a:r>
            <a:r>
              <a:rPr lang="en-US" altLang="zh-CN"/>
              <a:t> </a:t>
            </a:r>
            <a:r>
              <a:rPr lang="en-US" altLang="zh-CN" i="1"/>
              <a:t>largest satellite,</a:t>
            </a:r>
            <a:r>
              <a:rPr lang="en-US" altLang="zh-CN"/>
              <a:t> </a:t>
            </a:r>
            <a:r>
              <a:rPr lang="en-US" altLang="zh-CN" i="1"/>
              <a:t>Triton,</a:t>
            </a:r>
            <a:r>
              <a:rPr lang="en-US" altLang="zh-CN"/>
              <a:t> </a:t>
            </a:r>
            <a:r>
              <a:rPr lang="en-US" altLang="zh-CN" i="1"/>
              <a:t>which</a:t>
            </a:r>
            <a:r>
              <a:rPr lang="en-US" altLang="zh-CN"/>
              <a:t> </a:t>
            </a:r>
            <a:r>
              <a:rPr lang="en-US" altLang="zh-CN" i="1"/>
              <a:t>is</a:t>
            </a:r>
            <a:r>
              <a:rPr lang="en-US" altLang="zh-CN"/>
              <a:t> </a:t>
            </a:r>
            <a:r>
              <a:rPr lang="en-US" altLang="zh-CN" i="1"/>
              <a:t>roughly</a:t>
            </a:r>
            <a:r>
              <a:rPr lang="en-US" altLang="zh-CN"/>
              <a:t> </a:t>
            </a:r>
            <a:r>
              <a:rPr lang="en-US" altLang="zh-CN" i="1"/>
              <a:t>the</a:t>
            </a:r>
            <a:r>
              <a:rPr lang="en-US" altLang="zh-CN"/>
              <a:t> </a:t>
            </a:r>
            <a:r>
              <a:rPr lang="en-US" altLang="zh-CN" i="1"/>
              <a:t>same</a:t>
            </a:r>
            <a:r>
              <a:rPr lang="en-US" altLang="zh-CN"/>
              <a:t> </a:t>
            </a:r>
            <a:r>
              <a:rPr lang="en-US" altLang="zh-CN" i="1"/>
              <a:t>sizes</a:t>
            </a:r>
            <a:r>
              <a:rPr lang="en-US" altLang="zh-CN"/>
              <a:t> </a:t>
            </a:r>
            <a:r>
              <a:rPr lang="en-US" altLang="zh-CN" i="1"/>
              <a:t>Mercury.</a:t>
            </a:r>
            <a:r>
              <a:rPr lang="en-US" altLang="zh-CN"/>
              <a:t> </a:t>
            </a:r>
            <a:r>
              <a:rPr lang="en-US" altLang="zh-CN" i="1"/>
              <a:t>(NASA)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51C57D9-A1F5-4FF2-B684-74CF713A7D9E}"/>
              </a:ext>
            </a:extLst>
          </p:cNvPr>
          <p:cNvSpPr>
            <a:spLocks noGrp="1" noChangeArrowheads="1"/>
          </p:cNvSpPr>
          <p:nvPr>
            <p:ph type="sldNum" sz="quarter" idx="5"/>
          </p:nvPr>
        </p:nvSpPr>
        <p:spPr>
          <a:ln/>
        </p:spPr>
        <p:txBody>
          <a:bodyPr/>
          <a:lstStyle/>
          <a:p>
            <a:fld id="{23F145DD-7397-4366-B4BF-04891652E060}" type="slidenum">
              <a:rPr lang="en-US" altLang="zh-CN"/>
              <a:pPr/>
              <a:t>51</a:t>
            </a:fld>
            <a:endParaRPr lang="en-US" altLang="zh-CN"/>
          </a:p>
        </p:txBody>
      </p:sp>
      <p:sp>
        <p:nvSpPr>
          <p:cNvPr id="69634" name="Rectangle 2">
            <a:extLst>
              <a:ext uri="{FF2B5EF4-FFF2-40B4-BE49-F238E27FC236}">
                <a16:creationId xmlns:a16="http://schemas.microsoft.com/office/drawing/2014/main" id="{F75115F2-64A9-4F85-A9CE-04B70195491B}"/>
              </a:ext>
            </a:extLst>
          </p:cNvPr>
          <p:cNvSpPr>
            <a:spLocks noRot="1" noChangeArrowheads="1" noTextEdit="1"/>
          </p:cNvSpPr>
          <p:nvPr>
            <p:ph type="sldImg"/>
          </p:nvPr>
        </p:nvSpPr>
        <p:spPr>
          <a:ln/>
        </p:spPr>
      </p:sp>
      <p:sp>
        <p:nvSpPr>
          <p:cNvPr id="69635" name="Rectangle 3">
            <a:extLst>
              <a:ext uri="{FF2B5EF4-FFF2-40B4-BE49-F238E27FC236}">
                <a16:creationId xmlns:a16="http://schemas.microsoft.com/office/drawing/2014/main" id="{8432269E-5588-4016-BB37-BEF5122E018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CC6393-E883-4054-97D8-95F5F047CA1A}"/>
              </a:ext>
            </a:extLst>
          </p:cNvPr>
          <p:cNvSpPr>
            <a:spLocks noGrp="1" noChangeArrowheads="1"/>
          </p:cNvSpPr>
          <p:nvPr>
            <p:ph type="sldNum" sz="quarter" idx="5"/>
          </p:nvPr>
        </p:nvSpPr>
        <p:spPr>
          <a:ln/>
        </p:spPr>
        <p:txBody>
          <a:bodyPr/>
          <a:lstStyle/>
          <a:p>
            <a:fld id="{CD2046F6-E2EA-4570-8C33-07A087C7A37B}" type="slidenum">
              <a:rPr lang="en-US" altLang="zh-CN"/>
              <a:pPr/>
              <a:t>52</a:t>
            </a:fld>
            <a:endParaRPr lang="en-US" altLang="zh-CN"/>
          </a:p>
        </p:txBody>
      </p:sp>
      <p:sp>
        <p:nvSpPr>
          <p:cNvPr id="53250" name="Rectangle 2">
            <a:extLst>
              <a:ext uri="{FF2B5EF4-FFF2-40B4-BE49-F238E27FC236}">
                <a16:creationId xmlns:a16="http://schemas.microsoft.com/office/drawing/2014/main" id="{19B83AA0-A4E0-4CFE-A9AD-7EECD4BAB8BC}"/>
              </a:ext>
            </a:extLst>
          </p:cNvPr>
          <p:cNvSpPr>
            <a:spLocks noRot="1" noChangeArrowheads="1" noTextEdit="1"/>
          </p:cNvSpPr>
          <p:nvPr>
            <p:ph type="sldImg"/>
          </p:nvPr>
        </p:nvSpPr>
        <p:spPr>
          <a:ln/>
        </p:spPr>
      </p:sp>
      <p:sp>
        <p:nvSpPr>
          <p:cNvPr id="53251" name="Rectangle 3">
            <a:extLst>
              <a:ext uri="{FF2B5EF4-FFF2-40B4-BE49-F238E27FC236}">
                <a16:creationId xmlns:a16="http://schemas.microsoft.com/office/drawing/2014/main" id="{A53FDEC1-C8A3-4C0F-92F2-38A38475FDA2}"/>
              </a:ext>
            </a:extLst>
          </p:cNvPr>
          <p:cNvSpPr>
            <a:spLocks noGrp="1" noChangeArrowheads="1"/>
          </p:cNvSpPr>
          <p:nvPr>
            <p:ph type="body" idx="1"/>
          </p:nvPr>
        </p:nvSpPr>
        <p:spPr/>
        <p:txBody>
          <a:bodyPr/>
          <a:lstStyle/>
          <a:p>
            <a:r>
              <a:rPr lang="en-US" altLang="zh-CN" i="1"/>
              <a:t>Halley's</a:t>
            </a:r>
            <a:r>
              <a:rPr lang="en-US" altLang="zh-CN"/>
              <a:t> </a:t>
            </a:r>
            <a:r>
              <a:rPr lang="en-US" altLang="zh-CN" i="1"/>
              <a:t>comet orbits</a:t>
            </a:r>
            <a:r>
              <a:rPr lang="en-US" altLang="zh-CN"/>
              <a:t> </a:t>
            </a:r>
            <a:r>
              <a:rPr lang="en-US" altLang="zh-CN" i="1"/>
              <a:t>the</a:t>
            </a:r>
            <a:r>
              <a:rPr lang="en-US" altLang="zh-CN"/>
              <a:t> </a:t>
            </a:r>
            <a:r>
              <a:rPr lang="en-US" altLang="zh-CN" i="1"/>
              <a:t>Sun</a:t>
            </a:r>
            <a:r>
              <a:rPr lang="en-US" altLang="zh-CN"/>
              <a:t> </a:t>
            </a:r>
            <a:r>
              <a:rPr lang="en-US" altLang="zh-CN" i="1"/>
              <a:t>with</a:t>
            </a:r>
            <a:r>
              <a:rPr lang="en-US" altLang="zh-CN"/>
              <a:t> </a:t>
            </a:r>
            <a:r>
              <a:rPr lang="en-US" altLang="zh-CN" i="1"/>
              <a:t>an</a:t>
            </a:r>
            <a:r>
              <a:rPr lang="en-US" altLang="zh-CN"/>
              <a:t> </a:t>
            </a:r>
            <a:r>
              <a:rPr lang="en-US" altLang="zh-CN" i="1"/>
              <a:t>average</a:t>
            </a:r>
            <a:r>
              <a:rPr lang="en-US" altLang="zh-CN"/>
              <a:t> </a:t>
            </a:r>
            <a:r>
              <a:rPr lang="en-US" altLang="zh-CN" i="1"/>
              <a:t>period</a:t>
            </a:r>
            <a:r>
              <a:rPr lang="en-US" altLang="zh-CN"/>
              <a:t> </a:t>
            </a:r>
            <a:r>
              <a:rPr lang="en-US" altLang="zh-CN" i="1"/>
              <a:t>of</a:t>
            </a:r>
            <a:r>
              <a:rPr lang="en-US" altLang="zh-CN"/>
              <a:t> </a:t>
            </a:r>
            <a:r>
              <a:rPr lang="en-US" altLang="zh-CN" i="1"/>
              <a:t>about 76</a:t>
            </a:r>
            <a:r>
              <a:rPr lang="en-US" altLang="zh-CN"/>
              <a:t> </a:t>
            </a:r>
            <a:r>
              <a:rPr lang="en-US" altLang="zh-CN" i="1"/>
              <a:t>years.</a:t>
            </a:r>
            <a:r>
              <a:rPr lang="en-US" altLang="zh-CN"/>
              <a:t> </a:t>
            </a:r>
            <a:r>
              <a:rPr lang="en-US" altLang="zh-CN" i="1"/>
              <a:t>During</a:t>
            </a:r>
            <a:r>
              <a:rPr lang="en-US" altLang="zh-CN"/>
              <a:t> </a:t>
            </a:r>
            <a:r>
              <a:rPr lang="en-US" altLang="zh-CN" i="1"/>
              <a:t>the</a:t>
            </a:r>
            <a:r>
              <a:rPr lang="en-US" altLang="zh-CN"/>
              <a:t> </a:t>
            </a:r>
            <a:r>
              <a:rPr lang="en-US" altLang="zh-CN" i="1"/>
              <a:t>twentieth</a:t>
            </a:r>
            <a:r>
              <a:rPr lang="en-US" altLang="zh-CN"/>
              <a:t> </a:t>
            </a:r>
            <a:r>
              <a:rPr lang="en-US" altLang="zh-CN" i="1"/>
              <a:t>century,</a:t>
            </a:r>
            <a:r>
              <a:rPr lang="en-US" altLang="zh-CN"/>
              <a:t> </a:t>
            </a:r>
            <a:r>
              <a:rPr lang="en-US" altLang="zh-CN" i="1"/>
              <a:t>the comet</a:t>
            </a:r>
            <a:r>
              <a:rPr lang="en-US" altLang="zh-CN"/>
              <a:t> </a:t>
            </a:r>
            <a:r>
              <a:rPr lang="en-US" altLang="zh-CN" i="1"/>
              <a:t>passed</a:t>
            </a:r>
            <a:r>
              <a:rPr lang="en-US" altLang="zh-CN"/>
              <a:t> </a:t>
            </a:r>
            <a:r>
              <a:rPr lang="en-US" altLang="zh-CN" i="1"/>
              <a:t>near</a:t>
            </a:r>
            <a:r>
              <a:rPr lang="en-US" altLang="zh-CN"/>
              <a:t> </a:t>
            </a:r>
            <a:r>
              <a:rPr lang="en-US" altLang="zh-CN" i="1"/>
              <a:t>the</a:t>
            </a:r>
            <a:r>
              <a:rPr lang="en-US" altLang="zh-CN"/>
              <a:t> </a:t>
            </a:r>
            <a:r>
              <a:rPr lang="en-US" altLang="zh-CN" i="1"/>
              <a:t>Sun</a:t>
            </a:r>
            <a:r>
              <a:rPr lang="en-US" altLang="zh-CN"/>
              <a:t> </a:t>
            </a:r>
            <a:r>
              <a:rPr lang="en-US" altLang="zh-CN" i="1"/>
              <a:t>twice—once</a:t>
            </a:r>
            <a:r>
              <a:rPr lang="en-US" altLang="zh-CN"/>
              <a:t> </a:t>
            </a:r>
            <a:r>
              <a:rPr lang="en-US" altLang="zh-CN" i="1"/>
              <a:t>in 1910</a:t>
            </a:r>
            <a:r>
              <a:rPr lang="en-US" altLang="zh-CN"/>
              <a:t> </a:t>
            </a:r>
            <a:r>
              <a:rPr lang="en-US" altLang="zh-CN" i="1"/>
              <a:t>and</a:t>
            </a:r>
            <a:r>
              <a:rPr lang="en-US" altLang="zh-CN"/>
              <a:t> </a:t>
            </a:r>
            <a:r>
              <a:rPr lang="en-US" altLang="zh-CN" i="1"/>
              <a:t>again</a:t>
            </a:r>
            <a:r>
              <a:rPr lang="en-US" altLang="zh-CN"/>
              <a:t> </a:t>
            </a:r>
            <a:r>
              <a:rPr lang="en-US" altLang="zh-CN" i="1"/>
              <a:t>in</a:t>
            </a:r>
            <a:r>
              <a:rPr lang="en-US" altLang="zh-CN"/>
              <a:t> </a:t>
            </a:r>
            <a:r>
              <a:rPr lang="en-US" altLang="zh-CN" i="1"/>
              <a:t>1986.</a:t>
            </a:r>
            <a:r>
              <a:rPr lang="en-US" altLang="zh-CN"/>
              <a:t> </a:t>
            </a:r>
            <a:r>
              <a:rPr lang="en-US" altLang="zh-CN" i="1"/>
              <a:t>This</a:t>
            </a:r>
            <a:r>
              <a:rPr lang="en-US" altLang="zh-CN"/>
              <a:t> </a:t>
            </a:r>
            <a:r>
              <a:rPr lang="en-US" altLang="zh-CN" i="1"/>
              <a:t>photograph shews</a:t>
            </a:r>
            <a:r>
              <a:rPr lang="en-US" altLang="zh-CN"/>
              <a:t> </a:t>
            </a:r>
            <a:r>
              <a:rPr lang="en-US" altLang="zh-CN" i="1"/>
              <a:t>how</a:t>
            </a:r>
            <a:r>
              <a:rPr lang="en-US" altLang="zh-CN"/>
              <a:t> </a:t>
            </a:r>
            <a:r>
              <a:rPr lang="en-US" altLang="zh-CN" i="1"/>
              <a:t>the</a:t>
            </a:r>
            <a:r>
              <a:rPr lang="en-US" altLang="zh-CN"/>
              <a:t> </a:t>
            </a:r>
            <a:r>
              <a:rPr lang="en-US" altLang="zh-CN" i="1"/>
              <a:t>comet</a:t>
            </a:r>
            <a:r>
              <a:rPr lang="en-US" altLang="zh-CN"/>
              <a:t> </a:t>
            </a:r>
            <a:r>
              <a:rPr lang="en-US" altLang="zh-CN" i="1"/>
              <a:t>looked</a:t>
            </a:r>
            <a:r>
              <a:rPr lang="en-US" altLang="zh-CN"/>
              <a:t> </a:t>
            </a:r>
            <a:r>
              <a:rPr lang="en-US" altLang="zh-CN" i="1"/>
              <a:t>in</a:t>
            </a:r>
            <a:r>
              <a:rPr lang="en-US" altLang="zh-CN"/>
              <a:t> </a:t>
            </a:r>
            <a:r>
              <a:rPr lang="en-US" altLang="zh-CN" i="1"/>
              <a:t>1986. (Lumicon)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74AB09A-F85C-47DA-9EB6-1D62741F1A59}"/>
              </a:ext>
            </a:extLst>
          </p:cNvPr>
          <p:cNvSpPr>
            <a:spLocks noGrp="1" noChangeArrowheads="1"/>
          </p:cNvSpPr>
          <p:nvPr>
            <p:ph type="sldNum" sz="quarter" idx="5"/>
          </p:nvPr>
        </p:nvSpPr>
        <p:spPr>
          <a:ln/>
        </p:spPr>
        <p:txBody>
          <a:bodyPr/>
          <a:lstStyle/>
          <a:p>
            <a:fld id="{AB205D3B-1674-4570-999B-03D1037CE9AB}" type="slidenum">
              <a:rPr lang="en-US" altLang="zh-CN"/>
              <a:pPr/>
              <a:t>56</a:t>
            </a:fld>
            <a:endParaRPr lang="en-US" altLang="zh-CN"/>
          </a:p>
        </p:txBody>
      </p:sp>
      <p:sp>
        <p:nvSpPr>
          <p:cNvPr id="72706" name="Rectangle 2">
            <a:extLst>
              <a:ext uri="{FF2B5EF4-FFF2-40B4-BE49-F238E27FC236}">
                <a16:creationId xmlns:a16="http://schemas.microsoft.com/office/drawing/2014/main" id="{A8979BA8-6EAD-437C-8679-BC936288A8A9}"/>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FD7FCAF7-06FC-4A61-AEC7-C9E776B895C3}"/>
              </a:ext>
            </a:extLst>
          </p:cNvPr>
          <p:cNvSpPr>
            <a:spLocks noGrp="1" noChangeArrowheads="1"/>
          </p:cNvSpPr>
          <p:nvPr>
            <p:ph type="body" idx="1"/>
          </p:nvPr>
        </p:nvSpPr>
        <p:spPr/>
        <p:txBody>
          <a:bodyPr/>
          <a:lstStyle/>
          <a:p>
            <a:r>
              <a:rPr lang="en-US" altLang="zh-CN" i="1"/>
              <a:t>This</a:t>
            </a:r>
            <a:r>
              <a:rPr lang="en-US" altLang="zh-CN"/>
              <a:t> </a:t>
            </a:r>
            <a:r>
              <a:rPr lang="en-US" altLang="zh-CN" i="1"/>
              <a:t>series</a:t>
            </a:r>
            <a:r>
              <a:rPr lang="en-US" altLang="zh-CN"/>
              <a:t> </a:t>
            </a:r>
            <a:r>
              <a:rPr lang="en-US" altLang="zh-CN" i="1"/>
              <a:t>of</a:t>
            </a:r>
            <a:r>
              <a:rPr lang="en-US" altLang="zh-CN"/>
              <a:t> </a:t>
            </a:r>
            <a:r>
              <a:rPr lang="en-US" altLang="zh-CN" i="1"/>
              <a:t>sketches</a:t>
            </a:r>
            <a:r>
              <a:rPr lang="en-US" altLang="zh-CN"/>
              <a:t> </a:t>
            </a:r>
            <a:r>
              <a:rPr lang="en-US" altLang="zh-CN" i="1"/>
              <a:t>shows</a:t>
            </a:r>
            <a:r>
              <a:rPr lang="en-US" altLang="zh-CN"/>
              <a:t> </a:t>
            </a:r>
            <a:r>
              <a:rPr lang="en-US" altLang="zh-CN" i="1"/>
              <a:t>major</a:t>
            </a:r>
            <a:r>
              <a:rPr lang="en-US" altLang="zh-CN"/>
              <a:t> </a:t>
            </a:r>
            <a:r>
              <a:rPr lang="en-US" altLang="zh-CN" i="1"/>
              <a:t>stages</a:t>
            </a:r>
            <a:r>
              <a:rPr lang="en-US" altLang="zh-CN"/>
              <a:t> </a:t>
            </a:r>
            <a:r>
              <a:rPr lang="en-US" altLang="zh-CN" i="1"/>
              <a:t>in the</a:t>
            </a:r>
            <a:r>
              <a:rPr lang="en-US" altLang="zh-CN"/>
              <a:t> </a:t>
            </a:r>
            <a:r>
              <a:rPr lang="en-US" altLang="zh-CN" i="1"/>
              <a:t>birth</a:t>
            </a:r>
            <a:r>
              <a:rPr lang="en-US" altLang="zh-CN"/>
              <a:t> </a:t>
            </a:r>
            <a:r>
              <a:rPr lang="en-US" altLang="zh-CN" i="1"/>
              <a:t>of</a:t>
            </a:r>
            <a:r>
              <a:rPr lang="en-US" altLang="zh-CN"/>
              <a:t> </a:t>
            </a:r>
            <a:r>
              <a:rPr lang="en-US" altLang="zh-CN" i="1"/>
              <a:t>the</a:t>
            </a:r>
            <a:r>
              <a:rPr lang="en-US" altLang="zh-CN"/>
              <a:t> </a:t>
            </a:r>
            <a:r>
              <a:rPr lang="en-US" altLang="zh-CN" i="1"/>
              <a:t>solar</a:t>
            </a:r>
            <a:r>
              <a:rPr lang="en-US" altLang="zh-CN"/>
              <a:t> </a:t>
            </a:r>
            <a:r>
              <a:rPr lang="en-US" altLang="zh-CN" i="1"/>
              <a:t>system</a:t>
            </a:r>
            <a:r>
              <a:rPr lang="en-US" altLang="zh-CN"/>
              <a:t> </a:t>
            </a:r>
            <a:r>
              <a:rPr lang="en-US" altLang="zh-CN" i="1"/>
              <a:t>spanning</a:t>
            </a:r>
            <a:r>
              <a:rPr lang="en-US" altLang="zh-CN"/>
              <a:t> </a:t>
            </a:r>
            <a:r>
              <a:rPr lang="en-US" altLang="zh-CN" i="1"/>
              <a:t>100</a:t>
            </a:r>
            <a:r>
              <a:rPr lang="en-US" altLang="zh-CN"/>
              <a:t> </a:t>
            </a:r>
            <a:r>
              <a:rPr lang="en-US" altLang="zh-CN" i="1"/>
              <a:t>million</a:t>
            </a:r>
            <a:r>
              <a:rPr lang="en-US" altLang="zh-CN"/>
              <a:t> </a:t>
            </a:r>
            <a:r>
              <a:rPr lang="en-US" altLang="zh-CN" i="1"/>
              <a:t>years.</a:t>
            </a:r>
            <a:r>
              <a:rPr lang="en-US" altLang="zh-CN"/>
              <a:t> </a:t>
            </a:r>
            <a:r>
              <a:rPr lang="en-US" altLang="zh-CN" i="1"/>
              <a:t>Terrestrial</a:t>
            </a:r>
            <a:r>
              <a:rPr lang="en-US" altLang="zh-CN"/>
              <a:t> </a:t>
            </a:r>
            <a:r>
              <a:rPr lang="en-US" altLang="zh-CN" i="1"/>
              <a:t>planets</a:t>
            </a:r>
            <a:r>
              <a:rPr lang="en-US" altLang="zh-CN"/>
              <a:t> </a:t>
            </a:r>
            <a:r>
              <a:rPr lang="en-US" altLang="zh-CN" i="1"/>
              <a:t>accrete</a:t>
            </a:r>
            <a:r>
              <a:rPr lang="en-US" altLang="zh-CN"/>
              <a:t> </a:t>
            </a:r>
            <a:r>
              <a:rPr lang="en-US" altLang="zh-CN" i="1"/>
              <a:t>from rocky</a:t>
            </a:r>
            <a:r>
              <a:rPr lang="en-US" altLang="zh-CN"/>
              <a:t> </a:t>
            </a:r>
            <a:r>
              <a:rPr lang="en-US" altLang="zh-CN" i="1"/>
              <a:t>material</a:t>
            </a:r>
            <a:r>
              <a:rPr lang="en-US" altLang="zh-CN"/>
              <a:t> </a:t>
            </a:r>
            <a:r>
              <a:rPr lang="en-US" altLang="zh-CN" i="1"/>
              <a:t>in</a:t>
            </a:r>
            <a:r>
              <a:rPr lang="en-US" altLang="zh-CN"/>
              <a:t> </a:t>
            </a:r>
            <a:r>
              <a:rPr lang="en-US" altLang="zh-CN" i="1"/>
              <a:t>the</a:t>
            </a:r>
            <a:r>
              <a:rPr lang="en-US" altLang="zh-CN"/>
              <a:t> </a:t>
            </a:r>
            <a:r>
              <a:rPr lang="en-US" altLang="zh-CN" i="1"/>
              <a:t>warm,</a:t>
            </a:r>
            <a:r>
              <a:rPr lang="en-US" altLang="zh-CN"/>
              <a:t> </a:t>
            </a:r>
            <a:r>
              <a:rPr lang="en-US" altLang="zh-CN" i="1"/>
              <a:t>central</a:t>
            </a:r>
            <a:r>
              <a:rPr lang="en-US" altLang="zh-CN"/>
              <a:t> </a:t>
            </a:r>
            <a:r>
              <a:rPr lang="en-US" altLang="zh-CN" i="1"/>
              <a:t>regions</a:t>
            </a:r>
            <a:r>
              <a:rPr lang="en-US" altLang="zh-CN"/>
              <a:t> </a:t>
            </a:r>
            <a:r>
              <a:rPr lang="en-US" altLang="zh-CN" i="1"/>
              <a:t>of the</a:t>
            </a:r>
            <a:r>
              <a:rPr lang="en-US" altLang="zh-CN"/>
              <a:t> </a:t>
            </a:r>
            <a:r>
              <a:rPr lang="en-US" altLang="zh-CN" i="1"/>
              <a:t>solar</a:t>
            </a:r>
            <a:r>
              <a:rPr lang="en-US" altLang="zh-CN"/>
              <a:t> </a:t>
            </a:r>
            <a:r>
              <a:rPr lang="en-US" altLang="zh-CN" i="1"/>
              <a:t>nebula.</a:t>
            </a:r>
            <a:r>
              <a:rPr lang="en-US" altLang="zh-CN"/>
              <a:t> </a:t>
            </a:r>
            <a:r>
              <a:rPr lang="en-US" altLang="zh-CN" i="1"/>
              <a:t>Meanwhile,</a:t>
            </a:r>
            <a:r>
              <a:rPr lang="en-US" altLang="zh-CN"/>
              <a:t> </a:t>
            </a:r>
            <a:r>
              <a:rPr lang="en-US" altLang="zh-CN" i="1"/>
              <a:t>the</a:t>
            </a:r>
            <a:r>
              <a:rPr lang="en-US" altLang="zh-CN"/>
              <a:t> </a:t>
            </a:r>
            <a:r>
              <a:rPr lang="en-US" altLang="zh-CN" i="1"/>
              <a:t>huge,</a:t>
            </a:r>
            <a:r>
              <a:rPr lang="en-US" altLang="zh-CN"/>
              <a:t> </a:t>
            </a:r>
            <a:r>
              <a:rPr lang="en-US" altLang="zh-CN" i="1"/>
              <a:t>gaseous</a:t>
            </a:r>
            <a:r>
              <a:rPr lang="en-US" altLang="zh-CN"/>
              <a:t> </a:t>
            </a:r>
            <a:r>
              <a:rPr lang="en-US" altLang="zh-CN" i="1"/>
              <a:t>Jovian</a:t>
            </a:r>
            <a:r>
              <a:rPr lang="en-US" altLang="zh-CN"/>
              <a:t> </a:t>
            </a:r>
            <a:r>
              <a:rPr lang="en-US" altLang="zh-CN" i="1"/>
              <a:t>planets</a:t>
            </a:r>
            <a:r>
              <a:rPr lang="en-US" altLang="zh-CN"/>
              <a:t> </a:t>
            </a:r>
            <a:r>
              <a:rPr lang="en-US" altLang="zh-CN" i="1"/>
              <a:t>form</a:t>
            </a:r>
            <a:r>
              <a:rPr lang="en-US" altLang="zh-CN"/>
              <a:t> </a:t>
            </a:r>
            <a:r>
              <a:rPr lang="en-US" altLang="zh-CN" i="1"/>
              <a:t>in</a:t>
            </a:r>
            <a:r>
              <a:rPr lang="en-US" altLang="zh-CN"/>
              <a:t> </a:t>
            </a:r>
            <a:r>
              <a:rPr lang="en-US" altLang="zh-CN" i="1"/>
              <a:t>the</a:t>
            </a:r>
            <a:r>
              <a:rPr lang="en-US" altLang="zh-CN"/>
              <a:t> </a:t>
            </a:r>
            <a:r>
              <a:rPr lang="en-US" altLang="zh-CN" i="1"/>
              <a:t>cold</a:t>
            </a:r>
            <a:r>
              <a:rPr lang="en-US" altLang="zh-CN"/>
              <a:t> </a:t>
            </a:r>
            <a:r>
              <a:rPr lang="en-US" altLang="zh-CN" i="1"/>
              <a:t>outer</a:t>
            </a:r>
            <a:r>
              <a:rPr lang="en-US" altLang="zh-CN"/>
              <a:t> </a:t>
            </a:r>
            <a:r>
              <a:rPr lang="en-US" altLang="zh-CN" i="1"/>
              <a:t>regions.</a:t>
            </a:r>
            <a:r>
              <a:rPr lang="en-US" altLang="zh-CN"/>
              <a:t> (a) </a:t>
            </a:r>
            <a:r>
              <a:rPr lang="en-US" altLang="zh-CN" i="1"/>
              <a:t>The</a:t>
            </a:r>
            <a:r>
              <a:rPr lang="en-US" altLang="zh-CN"/>
              <a:t> </a:t>
            </a:r>
            <a:r>
              <a:rPr lang="en-US" altLang="zh-CN" i="1"/>
              <a:t>solar</a:t>
            </a:r>
            <a:r>
              <a:rPr lang="en-US" altLang="zh-CN"/>
              <a:t> </a:t>
            </a:r>
            <a:r>
              <a:rPr lang="en-US" altLang="zh-CN" i="1"/>
              <a:t>nebula</a:t>
            </a:r>
            <a:r>
              <a:rPr lang="en-US" altLang="zh-CN"/>
              <a:t> </a:t>
            </a:r>
            <a:r>
              <a:rPr lang="en-US" altLang="zh-CN" i="1"/>
              <a:t>in</a:t>
            </a:r>
            <a:r>
              <a:rPr lang="en-US" altLang="zh-CN"/>
              <a:t> </a:t>
            </a:r>
            <a:r>
              <a:rPr lang="en-US" altLang="zh-CN" i="1"/>
              <a:t>its</a:t>
            </a:r>
            <a:r>
              <a:rPr lang="en-US" altLang="zh-CN"/>
              <a:t> </a:t>
            </a:r>
            <a:r>
              <a:rPr lang="en-US" altLang="zh-CN" i="1"/>
              <a:t>initial stages,</a:t>
            </a:r>
            <a:r>
              <a:rPr lang="en-US" altLang="zh-CN"/>
              <a:t> (b) </a:t>
            </a:r>
            <a:r>
              <a:rPr lang="en-US" altLang="zh-CN" i="1"/>
              <a:t>The</a:t>
            </a:r>
            <a:r>
              <a:rPr lang="en-US" altLang="zh-CN"/>
              <a:t> </a:t>
            </a:r>
            <a:r>
              <a:rPr lang="en-US" altLang="zh-CN" i="1"/>
              <a:t>early</a:t>
            </a:r>
            <a:r>
              <a:rPr lang="en-US" altLang="zh-CN"/>
              <a:t> </a:t>
            </a:r>
            <a:r>
              <a:rPr lang="en-US" altLang="zh-CN" i="1"/>
              <a:t>solar,</a:t>
            </a:r>
            <a:r>
              <a:rPr lang="en-US" altLang="zh-CN"/>
              <a:t> </a:t>
            </a:r>
            <a:r>
              <a:rPr lang="en-US" altLang="zh-CN" i="1"/>
              <a:t>system</a:t>
            </a:r>
            <a:r>
              <a:rPr lang="en-US" altLang="zh-CN"/>
              <a:t> </a:t>
            </a:r>
            <a:r>
              <a:rPr lang="en-US" altLang="zh-CN" i="1"/>
              <a:t>after</a:t>
            </a:r>
            <a:r>
              <a:rPr lang="en-US" altLang="zh-CN"/>
              <a:t> </a:t>
            </a:r>
            <a:r>
              <a:rPr lang="en-US" altLang="zh-CN" i="1"/>
              <a:t>50</a:t>
            </a:r>
            <a:r>
              <a:rPr lang="en-US" altLang="zh-CN"/>
              <a:t> </a:t>
            </a:r>
            <a:r>
              <a:rPr lang="en-US" altLang="zh-CN" i="1"/>
              <a:t>million</a:t>
            </a:r>
            <a:r>
              <a:rPr lang="en-US" altLang="zh-CN"/>
              <a:t> </a:t>
            </a:r>
            <a:r>
              <a:rPr lang="en-US" altLang="zh-CN" i="1"/>
              <a:t>years,</a:t>
            </a:r>
            <a:r>
              <a:rPr lang="en-US" altLang="zh-CN"/>
              <a:t> (c) </a:t>
            </a:r>
            <a:r>
              <a:rPr lang="en-US" altLang="zh-CN" i="1"/>
              <a:t>Planetary</a:t>
            </a:r>
            <a:r>
              <a:rPr lang="en-US" altLang="zh-CN"/>
              <a:t> </a:t>
            </a:r>
            <a:r>
              <a:rPr lang="en-US" altLang="zh-CN" i="1"/>
              <a:t>formation</a:t>
            </a:r>
            <a:r>
              <a:rPr lang="en-US" altLang="zh-CN"/>
              <a:t> </a:t>
            </a:r>
            <a:r>
              <a:rPr lang="en-US" altLang="zh-CN" i="1"/>
              <a:t>(nearly complete)</a:t>
            </a:r>
            <a:r>
              <a:rPr lang="en-US" altLang="zh-CN"/>
              <a:t> </a:t>
            </a:r>
            <a:r>
              <a:rPr lang="en-US" altLang="zh-CN" i="1"/>
              <a:t>after</a:t>
            </a:r>
            <a:r>
              <a:rPr lang="en-US" altLang="zh-CN"/>
              <a:t> </a:t>
            </a:r>
            <a:r>
              <a:rPr lang="en-US" altLang="zh-CN" i="1"/>
              <a:t>100</a:t>
            </a:r>
            <a:r>
              <a:rPr lang="en-US" altLang="zh-CN"/>
              <a:t> </a:t>
            </a:r>
            <a:r>
              <a:rPr lang="en-US" altLang="zh-CN" i="1"/>
              <a:t>million</a:t>
            </a:r>
            <a:r>
              <a:rPr lang="en-US" altLang="zh-CN"/>
              <a:t> </a:t>
            </a:r>
            <a:r>
              <a:rPr lang="en-US" altLang="zh-CN" i="1"/>
              <a:t>years.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601162-B06D-40FA-B16D-EE084C6B7FC2}"/>
              </a:ext>
            </a:extLst>
          </p:cNvPr>
          <p:cNvSpPr>
            <a:spLocks noGrp="1" noChangeArrowheads="1"/>
          </p:cNvSpPr>
          <p:nvPr>
            <p:ph type="sldNum" sz="quarter" idx="5"/>
          </p:nvPr>
        </p:nvSpPr>
        <p:spPr>
          <a:ln/>
        </p:spPr>
        <p:txBody>
          <a:bodyPr/>
          <a:lstStyle/>
          <a:p>
            <a:fld id="{4B51C010-0795-4E0C-B64E-4851AD6153CB}" type="slidenum">
              <a:rPr lang="en-US" altLang="zh-CN"/>
              <a:pPr/>
              <a:t>23</a:t>
            </a:fld>
            <a:endParaRPr lang="en-US" altLang="zh-CN"/>
          </a:p>
        </p:txBody>
      </p:sp>
      <p:sp>
        <p:nvSpPr>
          <p:cNvPr id="18434" name="Rectangle 2">
            <a:extLst>
              <a:ext uri="{FF2B5EF4-FFF2-40B4-BE49-F238E27FC236}">
                <a16:creationId xmlns:a16="http://schemas.microsoft.com/office/drawing/2014/main" id="{55C12FAE-87E7-468D-A42B-FDCE00DA3CC7}"/>
              </a:ext>
            </a:extLst>
          </p:cNvPr>
          <p:cNvSpPr>
            <a:spLocks noRot="1" noChangeArrowheads="1" noTextEdit="1"/>
          </p:cNvSpPr>
          <p:nvPr>
            <p:ph type="sldImg"/>
          </p:nvPr>
        </p:nvSpPr>
        <p:spPr>
          <a:ln/>
        </p:spPr>
      </p:sp>
      <p:sp>
        <p:nvSpPr>
          <p:cNvPr id="18435" name="Rectangle 3">
            <a:extLst>
              <a:ext uri="{FF2B5EF4-FFF2-40B4-BE49-F238E27FC236}">
                <a16:creationId xmlns:a16="http://schemas.microsoft.com/office/drawing/2014/main" id="{5E38E271-D58C-41FF-B157-B0A76DBFD20F}"/>
              </a:ext>
            </a:extLst>
          </p:cNvPr>
          <p:cNvSpPr>
            <a:spLocks noGrp="1" noChangeArrowheads="1"/>
          </p:cNvSpPr>
          <p:nvPr>
            <p:ph type="body" idx="1"/>
          </p:nvPr>
        </p:nvSpPr>
        <p:spPr/>
        <p:txBody>
          <a:bodyPr/>
          <a:lstStyle/>
          <a:p>
            <a:r>
              <a:rPr lang="en-US" altLang="zh-CN" i="1"/>
              <a:t>Spicules</a:t>
            </a:r>
            <a:r>
              <a:rPr lang="en-US" altLang="zh-CN"/>
              <a:t> </a:t>
            </a:r>
            <a:r>
              <a:rPr lang="en-US" altLang="zh-CN" i="1"/>
              <a:t>are</a:t>
            </a:r>
            <a:r>
              <a:rPr lang="en-US" altLang="zh-CN"/>
              <a:t> </a:t>
            </a:r>
            <a:r>
              <a:rPr lang="en-US" altLang="zh-CN" i="1"/>
              <a:t>jets</a:t>
            </a:r>
            <a:r>
              <a:rPr lang="en-US" altLang="zh-CN"/>
              <a:t> </a:t>
            </a:r>
            <a:r>
              <a:rPr lang="en-US" altLang="zh-CN" i="1"/>
              <a:t>of</a:t>
            </a:r>
            <a:r>
              <a:rPr lang="en-US" altLang="zh-CN"/>
              <a:t> </a:t>
            </a:r>
            <a:r>
              <a:rPr lang="en-US" altLang="zh-CN" i="1"/>
              <a:t>cool</a:t>
            </a:r>
            <a:r>
              <a:rPr lang="en-US" altLang="zh-CN"/>
              <a:t> </a:t>
            </a:r>
            <a:r>
              <a:rPr lang="en-US" altLang="zh-CN" i="1"/>
              <a:t>gas that</a:t>
            </a:r>
            <a:r>
              <a:rPr lang="en-US" altLang="zh-CN"/>
              <a:t> </a:t>
            </a:r>
            <a:r>
              <a:rPr lang="en-US" altLang="zh-CN" i="1"/>
              <a:t>rise</a:t>
            </a:r>
            <a:r>
              <a:rPr lang="en-US" altLang="zh-CN"/>
              <a:t> </a:t>
            </a:r>
            <a:r>
              <a:rPr lang="en-US" altLang="zh-CN" i="1"/>
              <a:t>up</a:t>
            </a:r>
            <a:r>
              <a:rPr lang="en-US" altLang="zh-CN"/>
              <a:t> </a:t>
            </a:r>
            <a:r>
              <a:rPr lang="en-US" altLang="zh-CN" i="1"/>
              <a:t>into</a:t>
            </a:r>
            <a:r>
              <a:rPr lang="en-US" altLang="zh-CN"/>
              <a:t> </a:t>
            </a:r>
            <a:r>
              <a:rPr lang="en-US" altLang="zh-CN" i="1"/>
              <a:t>warmer</a:t>
            </a:r>
            <a:r>
              <a:rPr lang="en-US" altLang="zh-CN"/>
              <a:t> </a:t>
            </a:r>
            <a:r>
              <a:rPr lang="en-US" altLang="zh-CN" i="1"/>
              <a:t>regions</a:t>
            </a:r>
            <a:r>
              <a:rPr lang="en-US" altLang="zh-CN"/>
              <a:t> </a:t>
            </a:r>
            <a:r>
              <a:rPr lang="en-US" altLang="zh-CN" i="1"/>
              <a:t>of</a:t>
            </a:r>
            <a:r>
              <a:rPr lang="en-US" altLang="zh-CN"/>
              <a:t> </a:t>
            </a:r>
            <a:r>
              <a:rPr lang="en-US" altLang="zh-CN" i="1"/>
              <a:t>the</a:t>
            </a:r>
            <a:r>
              <a:rPr lang="en-US" altLang="zh-CN"/>
              <a:t> </a:t>
            </a:r>
            <a:r>
              <a:rPr lang="en-US" altLang="zh-CN" i="1"/>
              <a:t>Sun's outer</a:t>
            </a:r>
            <a:r>
              <a:rPr lang="en-US" altLang="zh-CN"/>
              <a:t> </a:t>
            </a:r>
            <a:r>
              <a:rPr lang="en-US" altLang="zh-CN" i="1"/>
              <a:t>atmosphere.</a:t>
            </a:r>
            <a:r>
              <a:rPr lang="en-US" altLang="zh-CN"/>
              <a:t> </a:t>
            </a:r>
            <a:r>
              <a:rPr lang="en-US" altLang="zh-CN" i="1"/>
              <a:t>Numerous</a:t>
            </a:r>
            <a:r>
              <a:rPr lang="en-US" altLang="zh-CN"/>
              <a:t> </a:t>
            </a:r>
            <a:r>
              <a:rPr lang="en-US" altLang="zh-CN" i="1"/>
              <a:t>spicules</a:t>
            </a:r>
            <a:r>
              <a:rPr lang="en-US" altLang="zh-CN"/>
              <a:t> </a:t>
            </a:r>
            <a:r>
              <a:rPr lang="en-US" altLang="zh-CN" i="1"/>
              <a:t>are</a:t>
            </a:r>
            <a:r>
              <a:rPr lang="en-US" altLang="zh-CN"/>
              <a:t> </a:t>
            </a:r>
            <a:r>
              <a:rPr lang="en-US" altLang="zh-CN" i="1"/>
              <a:t>visible</a:t>
            </a:r>
            <a:r>
              <a:rPr lang="en-US" altLang="zh-CN"/>
              <a:t> </a:t>
            </a:r>
            <a:r>
              <a:rPr lang="en-US" altLang="zh-CN" i="1"/>
              <a:t>in</a:t>
            </a:r>
            <a:r>
              <a:rPr lang="en-US" altLang="zh-CN"/>
              <a:t> </a:t>
            </a:r>
            <a:r>
              <a:rPr lang="en-US" altLang="zh-CN" i="1"/>
              <a:t>this</a:t>
            </a:r>
            <a:r>
              <a:rPr lang="en-US" altLang="zh-CN"/>
              <a:t> </a:t>
            </a:r>
            <a:r>
              <a:rPr lang="en-US" altLang="zh-CN" i="1"/>
              <a:t>He,</a:t>
            </a:r>
            <a:r>
              <a:rPr lang="en-US" altLang="zh-CN"/>
              <a:t> </a:t>
            </a:r>
            <a:r>
              <a:rPr lang="en-US" altLang="zh-CN" i="1"/>
              <a:t>photograph,</a:t>
            </a:r>
            <a:r>
              <a:rPr lang="en-US" altLang="zh-CN"/>
              <a:t> </a:t>
            </a:r>
            <a:r>
              <a:rPr lang="en-US" altLang="zh-CN" i="1"/>
              <a:t>which</a:t>
            </a:r>
            <a:r>
              <a:rPr lang="en-US" altLang="zh-CN"/>
              <a:t> </a:t>
            </a:r>
            <a:r>
              <a:rPr lang="en-US" altLang="zh-CN" i="1"/>
              <a:t>also</a:t>
            </a:r>
            <a:r>
              <a:rPr lang="en-US" altLang="zh-CN"/>
              <a:t> </a:t>
            </a:r>
            <a:r>
              <a:rPr lang="en-US" altLang="zh-CN" i="1"/>
              <a:t>shows many</a:t>
            </a:r>
            <a:r>
              <a:rPr lang="en-US" altLang="zh-CN"/>
              <a:t> </a:t>
            </a:r>
            <a:r>
              <a:rPr lang="en-US" altLang="zh-CN" i="1"/>
              <a:t>details</a:t>
            </a:r>
            <a:r>
              <a:rPr lang="en-US" altLang="zh-CN"/>
              <a:t> </a:t>
            </a:r>
            <a:r>
              <a:rPr lang="en-US" altLang="zh-CN" i="1"/>
              <a:t>of</a:t>
            </a:r>
            <a:r>
              <a:rPr lang="en-US" altLang="zh-CN"/>
              <a:t> </a:t>
            </a:r>
            <a:r>
              <a:rPr lang="en-US" altLang="zh-CN" i="1"/>
              <a:t>the</a:t>
            </a:r>
            <a:r>
              <a:rPr lang="en-US" altLang="zh-CN"/>
              <a:t> </a:t>
            </a:r>
            <a:r>
              <a:rPr lang="en-US" altLang="zh-CN" i="1"/>
              <a:t>chromosphere.</a:t>
            </a:r>
            <a:r>
              <a:rPr lang="en-US" altLang="zh-CN"/>
              <a:t> </a:t>
            </a:r>
            <a:r>
              <a:rPr lang="en-US" altLang="zh-CN" i="1"/>
              <a:t>Spicules</a:t>
            </a:r>
            <a:r>
              <a:rPr lang="en-US" altLang="zh-CN"/>
              <a:t> </a:t>
            </a:r>
            <a:r>
              <a:rPr lang="en-US" altLang="zh-CN" i="1"/>
              <a:t>are located</a:t>
            </a:r>
            <a:r>
              <a:rPr lang="en-US" altLang="zh-CN"/>
              <a:t> </a:t>
            </a:r>
            <a:r>
              <a:rPr lang="en-US" altLang="zh-CN" i="1"/>
              <a:t>along</a:t>
            </a:r>
            <a:r>
              <a:rPr lang="en-US" altLang="zh-CN"/>
              <a:t> </a:t>
            </a:r>
            <a:r>
              <a:rPr lang="en-US" altLang="zh-CN" i="1"/>
              <a:t>the</a:t>
            </a:r>
            <a:r>
              <a:rPr lang="en-US" altLang="zh-CN"/>
              <a:t> </a:t>
            </a:r>
            <a:r>
              <a:rPr lang="en-US" altLang="zh-CN" i="1"/>
              <a:t>irregularly</a:t>
            </a:r>
            <a:r>
              <a:rPr lang="en-US" altLang="zh-CN"/>
              <a:t> </a:t>
            </a:r>
            <a:r>
              <a:rPr lang="en-US" altLang="zh-CN" i="1"/>
              <a:t>shaped</a:t>
            </a:r>
            <a:r>
              <a:rPr lang="en-US" altLang="zh-CN"/>
              <a:t> </a:t>
            </a:r>
            <a:r>
              <a:rPr lang="en-US" altLang="zh-CN" i="1"/>
              <a:t>boundaries</a:t>
            </a:r>
            <a:r>
              <a:rPr lang="en-US" altLang="zh-CN"/>
              <a:t> </a:t>
            </a:r>
            <a:r>
              <a:rPr lang="en-US" altLang="zh-CN" i="1"/>
              <a:t>between</a:t>
            </a:r>
            <a:r>
              <a:rPr lang="en-US" altLang="zh-CN"/>
              <a:t> </a:t>
            </a:r>
            <a:r>
              <a:rPr lang="en-US" altLang="zh-CN" i="1"/>
              <a:t>supergranules.</a:t>
            </a:r>
            <a:r>
              <a:rPr lang="en-US" altLang="zh-CN"/>
              <a:t> </a:t>
            </a:r>
            <a:r>
              <a:rPr lang="en-US" altLang="zh-CN" i="1"/>
              <a:t>(NOAO)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F36624-A8D8-46EF-969E-F42F1C20607F}"/>
              </a:ext>
            </a:extLst>
          </p:cNvPr>
          <p:cNvSpPr>
            <a:spLocks noGrp="1" noChangeArrowheads="1"/>
          </p:cNvSpPr>
          <p:nvPr>
            <p:ph type="sldNum" sz="quarter" idx="5"/>
          </p:nvPr>
        </p:nvSpPr>
        <p:spPr>
          <a:ln/>
        </p:spPr>
        <p:txBody>
          <a:bodyPr/>
          <a:lstStyle/>
          <a:p>
            <a:fld id="{4D8DABBF-1E0B-4285-930D-86C3A7EE231E}" type="slidenum">
              <a:rPr lang="en-US" altLang="zh-CN"/>
              <a:pPr/>
              <a:t>24</a:t>
            </a:fld>
            <a:endParaRPr lang="en-US" altLang="zh-CN"/>
          </a:p>
        </p:txBody>
      </p:sp>
      <p:sp>
        <p:nvSpPr>
          <p:cNvPr id="10242" name="Rectangle 2">
            <a:extLst>
              <a:ext uri="{FF2B5EF4-FFF2-40B4-BE49-F238E27FC236}">
                <a16:creationId xmlns:a16="http://schemas.microsoft.com/office/drawing/2014/main" id="{5B7FA373-D34B-40EB-8C63-B2DCDFD65D74}"/>
              </a:ext>
            </a:extLst>
          </p:cNvPr>
          <p:cNvSpPr>
            <a:spLocks noRot="1" noChangeArrowheads="1" noTextEdit="1"/>
          </p:cNvSpPr>
          <p:nvPr>
            <p:ph type="sldImg"/>
          </p:nvPr>
        </p:nvSpPr>
        <p:spPr>
          <a:ln/>
        </p:spPr>
      </p:sp>
      <p:sp>
        <p:nvSpPr>
          <p:cNvPr id="10243" name="Rectangle 3">
            <a:extLst>
              <a:ext uri="{FF2B5EF4-FFF2-40B4-BE49-F238E27FC236}">
                <a16:creationId xmlns:a16="http://schemas.microsoft.com/office/drawing/2014/main" id="{6D48238A-0966-45D2-A348-8780C2AC3835}"/>
              </a:ext>
            </a:extLst>
          </p:cNvPr>
          <p:cNvSpPr>
            <a:spLocks noGrp="1" noChangeArrowheads="1"/>
          </p:cNvSpPr>
          <p:nvPr>
            <p:ph type="body" idx="1"/>
          </p:nvPr>
        </p:nvSpPr>
        <p:spPr/>
        <p:txBody>
          <a:bodyPr/>
          <a:lstStyle/>
          <a:p>
            <a:r>
              <a:rPr lang="en-US" altLang="zh-CN" i="1"/>
              <a:t>The</a:t>
            </a:r>
            <a:r>
              <a:rPr lang="en-US" altLang="zh-CN"/>
              <a:t> </a:t>
            </a:r>
            <a:r>
              <a:rPr lang="en-US" altLang="zh-CN" i="1"/>
              <a:t>Sun is</a:t>
            </a:r>
            <a:r>
              <a:rPr lang="en-US" altLang="zh-CN"/>
              <a:t> </a:t>
            </a:r>
            <a:r>
              <a:rPr lang="en-US" altLang="zh-CN" i="1"/>
              <a:t>the</a:t>
            </a:r>
            <a:r>
              <a:rPr lang="en-US" altLang="zh-CN"/>
              <a:t> </a:t>
            </a:r>
            <a:r>
              <a:rPr lang="en-US" altLang="zh-CN" i="1"/>
              <a:t>only</a:t>
            </a:r>
            <a:r>
              <a:rPr lang="en-US" altLang="zh-CN"/>
              <a:t>  </a:t>
            </a:r>
            <a:r>
              <a:rPr lang="en-US" altLang="zh-CN" i="1"/>
              <a:t>star</a:t>
            </a:r>
            <a:r>
              <a:rPr lang="en-US" altLang="zh-CN"/>
              <a:t> </a:t>
            </a:r>
            <a:r>
              <a:rPr lang="en-US" altLang="zh-CN" i="1"/>
              <a:t>whose</a:t>
            </a:r>
            <a:r>
              <a:rPr lang="en-US" altLang="zh-CN"/>
              <a:t>  </a:t>
            </a:r>
            <a:r>
              <a:rPr lang="en-US" altLang="zh-CN" i="1"/>
              <a:t>surface</a:t>
            </a:r>
            <a:r>
              <a:rPr lang="en-US" altLang="zh-CN"/>
              <a:t>  </a:t>
            </a:r>
            <a:r>
              <a:rPr lang="en-US" altLang="zh-CN" i="1"/>
              <a:t>details</a:t>
            </a:r>
            <a:r>
              <a:rPr lang="en-US" altLang="zh-CN"/>
              <a:t>  </a:t>
            </a:r>
            <a:r>
              <a:rPr lang="en-US" altLang="zh-CN" i="1"/>
              <a:t>can</a:t>
            </a:r>
            <a:r>
              <a:rPr lang="en-US" altLang="zh-CN"/>
              <a:t>  </a:t>
            </a:r>
            <a:r>
              <a:rPr lang="en-US" altLang="zh-CN" i="1"/>
              <a:t>be examined</a:t>
            </a:r>
            <a:r>
              <a:rPr lang="en-US" altLang="zh-CN"/>
              <a:t> </a:t>
            </a:r>
            <a:r>
              <a:rPr lang="en-US" altLang="zh-CN" i="1"/>
              <a:t>through</a:t>
            </a:r>
            <a:r>
              <a:rPr lang="en-US" altLang="zh-CN"/>
              <a:t> </a:t>
            </a:r>
            <a:r>
              <a:rPr lang="en-US" altLang="zh-CN" i="1"/>
              <a:t>Earth-based</a:t>
            </a:r>
            <a:r>
              <a:rPr lang="en-US" altLang="zh-CN"/>
              <a:t> </a:t>
            </a:r>
            <a:r>
              <a:rPr lang="en-US" altLang="zh-CN" i="1"/>
              <a:t>telescopes.</a:t>
            </a:r>
            <a:r>
              <a:rPr lang="en-US" altLang="zh-CN"/>
              <a:t> </a:t>
            </a:r>
            <a:r>
              <a:rPr lang="en-US" altLang="zh-CN" i="1"/>
              <a:t>Astronomers</a:t>
            </a:r>
            <a:r>
              <a:rPr lang="en-US" altLang="zh-CN"/>
              <a:t> </a:t>
            </a:r>
            <a:r>
              <a:rPr lang="en-US" altLang="zh-CN" i="1"/>
              <a:t>always</a:t>
            </a:r>
            <a:r>
              <a:rPr lang="en-US" altLang="zh-CN"/>
              <a:t> </a:t>
            </a:r>
            <a:r>
              <a:rPr lang="en-US" altLang="zh-CN" i="1"/>
              <a:t>take</a:t>
            </a:r>
            <a:r>
              <a:rPr lang="en-US" altLang="zh-CN"/>
              <a:t> </a:t>
            </a:r>
            <a:r>
              <a:rPr lang="en-US" altLang="zh-CN" i="1"/>
              <a:t>great</a:t>
            </a:r>
            <a:r>
              <a:rPr lang="en-US" altLang="zh-CN"/>
              <a:t> </a:t>
            </a:r>
            <a:r>
              <a:rPr lang="en-US" altLang="zh-CN" i="1"/>
              <a:t>care</a:t>
            </a:r>
            <a:r>
              <a:rPr lang="en-US" altLang="zh-CN"/>
              <a:t> </a:t>
            </a:r>
            <a:r>
              <a:rPr lang="en-US" altLang="zh-CN" i="1"/>
              <a:t>(with</a:t>
            </a:r>
            <a:r>
              <a:rPr lang="en-US" altLang="zh-CN"/>
              <a:t> </a:t>
            </a:r>
            <a:r>
              <a:rPr lang="en-US" altLang="zh-CN" i="1"/>
              <a:t>extremely</a:t>
            </a:r>
            <a:r>
              <a:rPr lang="en-US" altLang="zh-CN"/>
              <a:t> </a:t>
            </a:r>
            <a:r>
              <a:rPr lang="en-US" altLang="zh-CN" i="1"/>
              <a:t>dark</a:t>
            </a:r>
            <a:r>
              <a:rPr lang="en-US" altLang="zh-CN"/>
              <a:t> </a:t>
            </a:r>
            <a:r>
              <a:rPr lang="en-US" altLang="zh-CN" i="1"/>
              <a:t>filters</a:t>
            </a:r>
            <a:r>
              <a:rPr lang="en-US" altLang="zh-CN"/>
              <a:t> </a:t>
            </a:r>
            <a:r>
              <a:rPr lang="en-US" altLang="zh-CN" i="1"/>
              <a:t>or</a:t>
            </a:r>
            <a:r>
              <a:rPr lang="en-US" altLang="zh-CN"/>
              <a:t> </a:t>
            </a:r>
            <a:r>
              <a:rPr lang="en-US" altLang="zh-CN" i="1"/>
              <a:t>by</a:t>
            </a:r>
            <a:r>
              <a:rPr lang="en-US" altLang="zh-CN"/>
              <a:t> </a:t>
            </a:r>
            <a:r>
              <a:rPr lang="en-US" altLang="zh-CN" i="1"/>
              <a:t>projecting</a:t>
            </a:r>
            <a:r>
              <a:rPr lang="en-US" altLang="zh-CN"/>
              <a:t> </a:t>
            </a:r>
            <a:r>
              <a:rPr lang="en-US" altLang="zh-CN" i="1"/>
              <a:t>the</a:t>
            </a:r>
            <a:r>
              <a:rPr lang="en-US" altLang="zh-CN"/>
              <a:t> </a:t>
            </a:r>
            <a:r>
              <a:rPr lang="en-US" altLang="zh-CN" i="1"/>
              <a:t>Sun image</a:t>
            </a:r>
            <a:r>
              <a:rPr lang="en-US" altLang="zh-CN"/>
              <a:t> </a:t>
            </a:r>
            <a:r>
              <a:rPr lang="en-US" altLang="zh-CN" i="1"/>
              <a:t>onto</a:t>
            </a:r>
            <a:r>
              <a:rPr lang="en-US" altLang="zh-CN"/>
              <a:t> </a:t>
            </a:r>
            <a:r>
              <a:rPr lang="en-US" altLang="zh-CN" i="1"/>
              <a:t>a</a:t>
            </a:r>
            <a:r>
              <a:rPr lang="en-US" altLang="zh-CN"/>
              <a:t> </a:t>
            </a:r>
            <a:r>
              <a:rPr lang="en-US" altLang="zh-CN" i="1"/>
              <a:t>screen)</a:t>
            </a:r>
            <a:r>
              <a:rPr lang="en-US" altLang="zh-CN"/>
              <a:t> </a:t>
            </a:r>
            <a:r>
              <a:rPr lang="en-US" altLang="zh-CN" i="1"/>
              <a:t>to</a:t>
            </a:r>
            <a:r>
              <a:rPr lang="en-US" altLang="zh-CN"/>
              <a:t> </a:t>
            </a:r>
            <a:r>
              <a:rPr lang="en-US" altLang="zh-CN" i="1"/>
              <a:t>avoid</a:t>
            </a:r>
            <a:r>
              <a:rPr lang="en-US" altLang="zh-CN"/>
              <a:t> </a:t>
            </a:r>
            <a:r>
              <a:rPr lang="en-US" altLang="zh-CN" i="1"/>
              <a:t>severe</a:t>
            </a:r>
            <a:r>
              <a:rPr lang="en-US" altLang="zh-CN"/>
              <a:t> </a:t>
            </a:r>
            <a:r>
              <a:rPr lang="en-US" altLang="zh-CN" i="1"/>
              <a:t>damage </a:t>
            </a:r>
            <a:r>
              <a:rPr lang="en-US" altLang="zh-CN"/>
              <a:t>to </a:t>
            </a:r>
            <a:r>
              <a:rPr lang="en-US" altLang="zh-CN" i="1"/>
              <a:t>their</a:t>
            </a:r>
            <a:r>
              <a:rPr lang="en-US" altLang="zh-CN"/>
              <a:t> </a:t>
            </a:r>
            <a:r>
              <a:rPr lang="en-US" altLang="zh-CN" i="1"/>
              <a:t>eyes.</a:t>
            </a:r>
            <a:r>
              <a:rPr lang="en-US" altLang="zh-CN"/>
              <a:t>  Never  </a:t>
            </a:r>
            <a:r>
              <a:rPr lang="en-US" altLang="zh-CN" i="1"/>
              <a:t>look</a:t>
            </a:r>
            <a:r>
              <a:rPr lang="en-US" altLang="zh-CN"/>
              <a:t> </a:t>
            </a:r>
            <a:r>
              <a:rPr lang="en-US" altLang="zh-CN" i="1"/>
              <a:t>directly</a:t>
            </a:r>
            <a:r>
              <a:rPr lang="en-US" altLang="zh-CN"/>
              <a:t>  </a:t>
            </a:r>
            <a:r>
              <a:rPr lang="en-US" altLang="zh-CN" i="1"/>
              <a:t>at</a:t>
            </a:r>
            <a:r>
              <a:rPr lang="en-US" altLang="zh-CN"/>
              <a:t> </a:t>
            </a:r>
            <a:r>
              <a:rPr lang="en-US" altLang="zh-CN" i="1"/>
              <a:t>the Sun,</a:t>
            </a:r>
            <a:r>
              <a:rPr lang="en-US" altLang="zh-CN"/>
              <a:t> </a:t>
            </a:r>
            <a:r>
              <a:rPr lang="en-US" altLang="zh-CN" i="1"/>
              <a:t>with</a:t>
            </a:r>
            <a:r>
              <a:rPr lang="en-US" altLang="zh-CN"/>
              <a:t> </a:t>
            </a:r>
            <a:r>
              <a:rPr lang="en-US" altLang="zh-CN" i="1"/>
              <a:t>or</a:t>
            </a:r>
            <a:r>
              <a:rPr lang="en-US" altLang="zh-CN"/>
              <a:t> </a:t>
            </a:r>
            <a:r>
              <a:rPr lang="en-US" altLang="zh-CN" i="1"/>
              <a:t>without</a:t>
            </a:r>
            <a:r>
              <a:rPr lang="en-US" altLang="zh-CN"/>
              <a:t> </a:t>
            </a:r>
            <a:r>
              <a:rPr lang="en-US" altLang="zh-CN" i="1"/>
              <a:t>a</a:t>
            </a:r>
            <a:r>
              <a:rPr lang="en-US" altLang="zh-CN"/>
              <a:t> </a:t>
            </a:r>
            <a:r>
              <a:rPr lang="en-US" altLang="zh-CN" i="1"/>
              <a:t>telescope.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59E44E7-061D-425F-81C8-A87716383C74}"/>
              </a:ext>
            </a:extLst>
          </p:cNvPr>
          <p:cNvSpPr>
            <a:spLocks noGrp="1" noChangeArrowheads="1"/>
          </p:cNvSpPr>
          <p:nvPr>
            <p:ph type="sldNum" sz="quarter" idx="5"/>
          </p:nvPr>
        </p:nvSpPr>
        <p:spPr>
          <a:ln/>
        </p:spPr>
        <p:txBody>
          <a:bodyPr/>
          <a:lstStyle/>
          <a:p>
            <a:fld id="{C02101A1-7662-4794-B9BE-5C0EAAFB9CDF}" type="slidenum">
              <a:rPr lang="en-US" altLang="zh-CN"/>
              <a:pPr/>
              <a:t>25</a:t>
            </a:fld>
            <a:endParaRPr lang="en-US" altLang="zh-CN"/>
          </a:p>
        </p:txBody>
      </p:sp>
      <p:sp>
        <p:nvSpPr>
          <p:cNvPr id="26626" name="Rectangle 2">
            <a:extLst>
              <a:ext uri="{FF2B5EF4-FFF2-40B4-BE49-F238E27FC236}">
                <a16:creationId xmlns:a16="http://schemas.microsoft.com/office/drawing/2014/main" id="{AC2AEF24-8522-4211-9821-FD5E40B13BA9}"/>
              </a:ext>
            </a:extLst>
          </p:cNvPr>
          <p:cNvSpPr>
            <a:spLocks noRot="1" noChangeArrowheads="1" noTextEdit="1"/>
          </p:cNvSpPr>
          <p:nvPr>
            <p:ph type="sldImg"/>
          </p:nvPr>
        </p:nvSpPr>
        <p:spPr>
          <a:ln/>
        </p:spPr>
      </p:sp>
      <p:sp>
        <p:nvSpPr>
          <p:cNvPr id="26627" name="Rectangle 3">
            <a:extLst>
              <a:ext uri="{FF2B5EF4-FFF2-40B4-BE49-F238E27FC236}">
                <a16:creationId xmlns:a16="http://schemas.microsoft.com/office/drawing/2014/main" id="{A208DE98-48CA-446E-8B6A-2CA66D50F151}"/>
              </a:ext>
            </a:extLst>
          </p:cNvPr>
          <p:cNvSpPr>
            <a:spLocks noGrp="1" noChangeArrowheads="1"/>
          </p:cNvSpPr>
          <p:nvPr>
            <p:ph type="body" idx="1"/>
          </p:nvPr>
        </p:nvSpPr>
        <p:spPr/>
        <p:txBody>
          <a:bodyPr/>
          <a:lstStyle/>
          <a:p>
            <a:r>
              <a:rPr lang="en-US" altLang="zh-CN" i="1"/>
              <a:t>This photograph</a:t>
            </a:r>
            <a:r>
              <a:rPr lang="en-US" altLang="zh-CN"/>
              <a:t> </a:t>
            </a:r>
            <a:r>
              <a:rPr lang="en-US" altLang="zh-CN" i="1"/>
              <a:t>was</a:t>
            </a:r>
            <a:r>
              <a:rPr lang="en-US" altLang="zh-CN"/>
              <a:t> </a:t>
            </a:r>
            <a:r>
              <a:rPr lang="en-US" altLang="zh-CN" i="1"/>
              <a:t>taken</a:t>
            </a:r>
            <a:r>
              <a:rPr lang="en-US" altLang="zh-CN"/>
              <a:t> </a:t>
            </a:r>
            <a:r>
              <a:rPr lang="en-US" altLang="zh-CN" i="1"/>
              <a:t>by</a:t>
            </a:r>
            <a:r>
              <a:rPr lang="en-US" altLang="zh-CN"/>
              <a:t> </a:t>
            </a:r>
            <a:r>
              <a:rPr lang="en-US" altLang="zh-CN" i="1"/>
              <a:t>a</a:t>
            </a:r>
            <a:r>
              <a:rPr lang="en-US" altLang="zh-CN"/>
              <a:t> </a:t>
            </a:r>
            <a:r>
              <a:rPr lang="en-US" altLang="zh-CN" i="1"/>
              <a:t>balloon-borne</a:t>
            </a:r>
            <a:r>
              <a:rPr lang="en-US" altLang="zh-CN"/>
              <a:t> </a:t>
            </a:r>
            <a:r>
              <a:rPr lang="en-US" altLang="zh-CN" i="1"/>
              <a:t>telescope at</a:t>
            </a:r>
            <a:r>
              <a:rPr lang="en-US" altLang="zh-CN"/>
              <a:t> </a:t>
            </a:r>
            <a:r>
              <a:rPr lang="en-US" altLang="zh-CN" i="1"/>
              <a:t>an</a:t>
            </a:r>
            <a:r>
              <a:rPr lang="en-US" altLang="zh-CN"/>
              <a:t> </a:t>
            </a:r>
            <a:r>
              <a:rPr lang="en-US" altLang="zh-CN" i="1"/>
              <a:t>altitude</a:t>
            </a:r>
            <a:r>
              <a:rPr lang="en-US" altLang="zh-CN"/>
              <a:t> </a:t>
            </a:r>
            <a:r>
              <a:rPr lang="en-US" altLang="zh-CN" i="1"/>
              <a:t>of</a:t>
            </a:r>
            <a:r>
              <a:rPr lang="en-US" altLang="zh-CN"/>
              <a:t> </a:t>
            </a:r>
            <a:r>
              <a:rPr lang="en-US" altLang="zh-CN" i="1"/>
              <a:t>roughly</a:t>
            </a:r>
            <a:r>
              <a:rPr lang="en-US" altLang="zh-CN"/>
              <a:t> </a:t>
            </a:r>
            <a:r>
              <a:rPr lang="en-US" altLang="zh-CN" i="1"/>
              <a:t>50,000</a:t>
            </a:r>
            <a:r>
              <a:rPr lang="en-US" altLang="zh-CN"/>
              <a:t> </a:t>
            </a:r>
            <a:r>
              <a:rPr lang="en-US" altLang="zh-CN" i="1"/>
              <a:t>ft.</a:t>
            </a:r>
            <a:r>
              <a:rPr lang="en-US" altLang="zh-CN"/>
              <a:t>  </a:t>
            </a:r>
            <a:r>
              <a:rPr lang="en-US" altLang="zh-CN" i="1"/>
              <a:t>Note</a:t>
            </a:r>
            <a:r>
              <a:rPr lang="en-US" altLang="zh-CN"/>
              <a:t> </a:t>
            </a:r>
            <a:r>
              <a:rPr lang="en-US" altLang="zh-CN" i="1"/>
              <a:t>the featherlike</a:t>
            </a:r>
            <a:r>
              <a:rPr lang="en-US" altLang="zh-CN"/>
              <a:t> </a:t>
            </a:r>
            <a:r>
              <a:rPr lang="en-US" altLang="zh-CN" i="1"/>
              <a:t>appearance</a:t>
            </a:r>
            <a:r>
              <a:rPr lang="en-US" altLang="zh-CN"/>
              <a:t> </a:t>
            </a:r>
            <a:r>
              <a:rPr lang="en-US" altLang="zh-CN" i="1"/>
              <a:t>of</a:t>
            </a:r>
            <a:r>
              <a:rPr lang="en-US" altLang="zh-CN"/>
              <a:t> </a:t>
            </a:r>
            <a:r>
              <a:rPr lang="en-US" altLang="zh-CN" i="1"/>
              <a:t>the</a:t>
            </a:r>
            <a:r>
              <a:rPr lang="en-US" altLang="zh-CN"/>
              <a:t> </a:t>
            </a:r>
            <a:r>
              <a:rPr lang="en-US" altLang="zh-CN" i="1"/>
              <a:t>penumbrae.</a:t>
            </a:r>
            <a:r>
              <a:rPr lang="en-US" altLang="zh-CN"/>
              <a:t> </a:t>
            </a:r>
            <a:r>
              <a:rPr lang="en-US" altLang="zh-CN" i="1"/>
              <a:t>Also notice</a:t>
            </a:r>
            <a:r>
              <a:rPr lang="en-US" altLang="zh-CN"/>
              <a:t> </a:t>
            </a:r>
            <a:r>
              <a:rPr lang="en-US" altLang="zh-CN" i="1"/>
              <a:t>the</a:t>
            </a:r>
            <a:r>
              <a:rPr lang="en-US" altLang="zh-CN"/>
              <a:t> </a:t>
            </a:r>
            <a:r>
              <a:rPr lang="en-US" altLang="zh-CN" i="1"/>
              <a:t>granulation</a:t>
            </a:r>
            <a:r>
              <a:rPr lang="en-US" altLang="zh-CN"/>
              <a:t> </a:t>
            </a:r>
            <a:r>
              <a:rPr lang="en-US" altLang="zh-CN" i="1"/>
              <a:t>in</a:t>
            </a:r>
            <a:r>
              <a:rPr lang="en-US" altLang="zh-CN"/>
              <a:t> </a:t>
            </a:r>
            <a:r>
              <a:rPr lang="en-US" altLang="zh-CN" i="1"/>
              <a:t>the</a:t>
            </a:r>
            <a:r>
              <a:rPr lang="en-US" altLang="zh-CN"/>
              <a:t> </a:t>
            </a:r>
            <a:r>
              <a:rPr lang="en-US" altLang="zh-CN" i="1"/>
              <a:t>surrounding,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3322AB-D9F2-4546-A4BC-6C0C18B290D0}"/>
              </a:ext>
            </a:extLst>
          </p:cNvPr>
          <p:cNvSpPr>
            <a:spLocks noGrp="1" noChangeArrowheads="1"/>
          </p:cNvSpPr>
          <p:nvPr>
            <p:ph type="sldNum" sz="quarter" idx="5"/>
          </p:nvPr>
        </p:nvSpPr>
        <p:spPr>
          <a:ln/>
        </p:spPr>
        <p:txBody>
          <a:bodyPr/>
          <a:lstStyle/>
          <a:p>
            <a:fld id="{7990FB61-CB17-4B6E-82EE-84EFEBF9B114}" type="slidenum">
              <a:rPr lang="en-US" altLang="zh-CN"/>
              <a:pPr/>
              <a:t>26</a:t>
            </a:fld>
            <a:endParaRPr lang="en-US" altLang="zh-CN"/>
          </a:p>
        </p:txBody>
      </p:sp>
      <p:sp>
        <p:nvSpPr>
          <p:cNvPr id="30722" name="Rectangle 2">
            <a:extLst>
              <a:ext uri="{FF2B5EF4-FFF2-40B4-BE49-F238E27FC236}">
                <a16:creationId xmlns:a16="http://schemas.microsoft.com/office/drawing/2014/main" id="{7AB36297-44DE-4BD4-BA99-7633806C82B1}"/>
              </a:ext>
            </a:extLst>
          </p:cNvPr>
          <p:cNvSpPr>
            <a:spLocks noRot="1" noChangeArrowheads="1" noTextEdit="1"/>
          </p:cNvSpPr>
          <p:nvPr>
            <p:ph type="sldImg"/>
          </p:nvPr>
        </p:nvSpPr>
        <p:spPr>
          <a:ln/>
        </p:spPr>
      </p:sp>
      <p:sp>
        <p:nvSpPr>
          <p:cNvPr id="30723" name="Rectangle 3">
            <a:extLst>
              <a:ext uri="{FF2B5EF4-FFF2-40B4-BE49-F238E27FC236}">
                <a16:creationId xmlns:a16="http://schemas.microsoft.com/office/drawing/2014/main" id="{3E28A90E-C9BC-48AB-9848-E43DFA3F0A20}"/>
              </a:ext>
            </a:extLst>
          </p:cNvPr>
          <p:cNvSpPr>
            <a:spLocks noGrp="1" noChangeArrowheads="1"/>
          </p:cNvSpPr>
          <p:nvPr>
            <p:ph type="body" idx="1"/>
          </p:nvPr>
        </p:nvSpPr>
        <p:spPr/>
        <p:txBody>
          <a:bodyPr/>
          <a:lstStyle/>
          <a:p>
            <a:r>
              <a:rPr lang="en-US" altLang="zh-CN" i="1"/>
              <a:t>The number</a:t>
            </a:r>
            <a:r>
              <a:rPr lang="en-US" altLang="zh-CN"/>
              <a:t> </a:t>
            </a:r>
            <a:r>
              <a:rPr lang="en-US" altLang="zh-CN" i="1"/>
              <a:t>of</a:t>
            </a:r>
            <a:r>
              <a:rPr lang="en-US" altLang="zh-CN"/>
              <a:t> </a:t>
            </a:r>
            <a:r>
              <a:rPr lang="en-US" altLang="zh-CN" i="1"/>
              <a:t>sunspots</a:t>
            </a:r>
            <a:r>
              <a:rPr lang="en-US" altLang="zh-CN"/>
              <a:t> </a:t>
            </a:r>
            <a:r>
              <a:rPr lang="en-US" altLang="zh-CN" i="1"/>
              <a:t>on</a:t>
            </a:r>
            <a:r>
              <a:rPr lang="en-US" altLang="zh-CN"/>
              <a:t> </a:t>
            </a:r>
            <a:r>
              <a:rPr lang="en-US" altLang="zh-CN" i="1"/>
              <a:t>the</a:t>
            </a:r>
            <a:r>
              <a:rPr lang="en-US" altLang="zh-CN"/>
              <a:t> </a:t>
            </a:r>
            <a:r>
              <a:rPr lang="en-US" altLang="zh-CN" i="1"/>
              <a:t>Sun</a:t>
            </a:r>
            <a:r>
              <a:rPr lang="en-US" altLang="zh-CN"/>
              <a:t> </a:t>
            </a:r>
            <a:r>
              <a:rPr lang="en-US" altLang="zh-CN" i="1"/>
              <a:t>varies</a:t>
            </a:r>
            <a:r>
              <a:rPr lang="en-US" altLang="zh-CN"/>
              <a:t> </a:t>
            </a:r>
            <a:r>
              <a:rPr lang="en-US" altLang="zh-CN" i="1"/>
              <a:t>with</a:t>
            </a:r>
            <a:r>
              <a:rPr lang="en-US" altLang="zh-CN"/>
              <a:t> </a:t>
            </a:r>
            <a:r>
              <a:rPr lang="en-US" altLang="zh-CN" i="1"/>
              <a:t>a period</a:t>
            </a:r>
            <a:r>
              <a:rPr lang="en-US" altLang="zh-CN"/>
              <a:t> </a:t>
            </a:r>
            <a:r>
              <a:rPr lang="en-US" altLang="zh-CN" i="1"/>
              <a:t>of</a:t>
            </a:r>
            <a:r>
              <a:rPr lang="en-US" altLang="zh-CN"/>
              <a:t> </a:t>
            </a:r>
            <a:r>
              <a:rPr lang="en-US" altLang="zh-CN" i="1"/>
              <a:t>about</a:t>
            </a:r>
            <a:r>
              <a:rPr lang="en-US" altLang="zh-CN"/>
              <a:t> </a:t>
            </a:r>
            <a:r>
              <a:rPr lang="en-US" altLang="zh-CN" i="1"/>
              <a:t>11</a:t>
            </a:r>
            <a:r>
              <a:rPr lang="en-US" altLang="zh-CN"/>
              <a:t> </a:t>
            </a:r>
            <a:r>
              <a:rPr lang="en-US" altLang="zh-CN" i="1"/>
              <a:t>years.</a:t>
            </a:r>
            <a:r>
              <a:rPr lang="en-US" altLang="zh-CN"/>
              <a:t> </a:t>
            </a:r>
            <a:r>
              <a:rPr lang="en-US" altLang="zh-CN" i="1"/>
              <a:t>Large</a:t>
            </a:r>
            <a:r>
              <a:rPr lang="en-US" altLang="zh-CN"/>
              <a:t> </a:t>
            </a:r>
            <a:r>
              <a:rPr lang="en-US" altLang="zh-CN" i="1"/>
              <a:t>numbers</a:t>
            </a:r>
            <a:r>
              <a:rPr lang="en-US" altLang="zh-CN"/>
              <a:t> </a:t>
            </a:r>
            <a:r>
              <a:rPr lang="en-US" altLang="zh-CN" i="1"/>
              <a:t>of sunspots</a:t>
            </a:r>
            <a:r>
              <a:rPr lang="en-US" altLang="zh-CN"/>
              <a:t> </a:t>
            </a:r>
            <a:r>
              <a:rPr lang="en-US" altLang="zh-CN" i="1"/>
              <a:t>were</a:t>
            </a:r>
            <a:r>
              <a:rPr lang="en-US" altLang="zh-CN"/>
              <a:t> </a:t>
            </a:r>
            <a:r>
              <a:rPr lang="en-US" altLang="zh-CN" i="1"/>
              <a:t>seen</a:t>
            </a:r>
            <a:r>
              <a:rPr lang="en-US" altLang="zh-CN"/>
              <a:t> </a:t>
            </a:r>
            <a:r>
              <a:rPr lang="en-US" altLang="zh-CN" i="1"/>
              <a:t>in</a:t>
            </a:r>
            <a:r>
              <a:rPr lang="en-US" altLang="zh-CN"/>
              <a:t> </a:t>
            </a:r>
            <a:r>
              <a:rPr lang="en-US" altLang="zh-CN" i="1"/>
              <a:t>1959,</a:t>
            </a:r>
            <a:r>
              <a:rPr lang="en-US" altLang="zh-CN"/>
              <a:t> </a:t>
            </a:r>
            <a:r>
              <a:rPr lang="en-US" altLang="zh-CN" i="1"/>
              <a:t>1970,</a:t>
            </a:r>
            <a:r>
              <a:rPr lang="en-US" altLang="zh-CN"/>
              <a:t> </a:t>
            </a:r>
            <a:r>
              <a:rPr lang="en-US" altLang="zh-CN" i="1"/>
              <a:t>and</a:t>
            </a:r>
            <a:r>
              <a:rPr lang="en-US" altLang="zh-CN"/>
              <a:t> </a:t>
            </a:r>
            <a:r>
              <a:rPr lang="en-US" altLang="zh-CN" i="1"/>
              <a:t>late 1980.</a:t>
            </a:r>
            <a:r>
              <a:rPr lang="en-US" altLang="zh-CN"/>
              <a:t> </a:t>
            </a:r>
            <a:r>
              <a:rPr lang="en-US" altLang="zh-CN" i="1"/>
              <a:t>Exceptionally</a:t>
            </a:r>
            <a:r>
              <a:rPr lang="en-US" altLang="zh-CN"/>
              <a:t> </a:t>
            </a:r>
            <a:r>
              <a:rPr lang="en-US" altLang="zh-CN" i="1"/>
              <a:t>few</a:t>
            </a:r>
            <a:r>
              <a:rPr lang="en-US" altLang="zh-CN"/>
              <a:t> </a:t>
            </a:r>
            <a:r>
              <a:rPr lang="en-US" altLang="zh-CN" i="1"/>
              <a:t>sunspots</a:t>
            </a:r>
            <a:r>
              <a:rPr lang="en-US" altLang="zh-CN"/>
              <a:t> </a:t>
            </a:r>
            <a:r>
              <a:rPr lang="en-US" altLang="zh-CN" i="1"/>
              <a:t>were</a:t>
            </a:r>
            <a:r>
              <a:rPr lang="en-US" altLang="zh-CN"/>
              <a:t> </a:t>
            </a:r>
            <a:r>
              <a:rPr lang="en-US" altLang="zh-CN" i="1"/>
              <a:t>observed</a:t>
            </a:r>
            <a:r>
              <a:rPr lang="en-US" altLang="zh-CN"/>
              <a:t> </a:t>
            </a:r>
            <a:r>
              <a:rPr lang="en-US" altLang="zh-CN" i="1"/>
              <a:t>in</a:t>
            </a:r>
            <a:r>
              <a:rPr lang="en-US" altLang="zh-CN"/>
              <a:t> </a:t>
            </a:r>
            <a:r>
              <a:rPr lang="en-US" altLang="zh-CN" i="1"/>
              <a:t>1954,</a:t>
            </a:r>
            <a:r>
              <a:rPr lang="en-US" altLang="zh-CN"/>
              <a:t> </a:t>
            </a:r>
            <a:r>
              <a:rPr lang="en-US" altLang="zh-CN" i="1"/>
              <a:t>1965,</a:t>
            </a:r>
            <a:r>
              <a:rPr lang="en-US" altLang="zh-CN"/>
              <a:t> </a:t>
            </a:r>
            <a:r>
              <a:rPr lang="en-US" altLang="zh-CN" i="1"/>
              <a:t>and</a:t>
            </a:r>
            <a:r>
              <a:rPr lang="en-US" altLang="zh-CN"/>
              <a:t> </a:t>
            </a:r>
            <a:r>
              <a:rPr lang="en-US" altLang="zh-CN" i="1"/>
              <a:t>1976.</a:t>
            </a:r>
            <a:r>
              <a:rPr lang="en-US" altLang="zh-CN"/>
              <a:t> </a:t>
            </a:r>
            <a:r>
              <a:rPr lang="en-US" altLang="zh-CN" i="1"/>
              <a:t>The</a:t>
            </a:r>
            <a:r>
              <a:rPr lang="en-US" altLang="zh-CN"/>
              <a:t> </a:t>
            </a:r>
            <a:r>
              <a:rPr lang="en-US" altLang="zh-CN" i="1"/>
              <a:t>next sunspot</a:t>
            </a:r>
            <a:r>
              <a:rPr lang="en-US" altLang="zh-CN"/>
              <a:t> </a:t>
            </a:r>
            <a:r>
              <a:rPr lang="en-US" altLang="zh-CN" i="1"/>
              <a:t>minimum</a:t>
            </a:r>
            <a:r>
              <a:rPr lang="en-US" altLang="zh-CN"/>
              <a:t> </a:t>
            </a:r>
            <a:r>
              <a:rPr lang="en-US" altLang="zh-CN" i="1"/>
              <a:t>is</a:t>
            </a:r>
            <a:r>
              <a:rPr lang="en-US" altLang="zh-CN"/>
              <a:t> </a:t>
            </a:r>
            <a:r>
              <a:rPr lang="en-US" altLang="zh-CN" i="1"/>
              <a:t>due</a:t>
            </a:r>
            <a:r>
              <a:rPr lang="en-US" altLang="zh-CN"/>
              <a:t> </a:t>
            </a:r>
            <a:r>
              <a:rPr lang="en-US" altLang="zh-CN" i="1"/>
              <a:t>in</a:t>
            </a:r>
            <a:r>
              <a:rPr lang="en-US" altLang="zh-CN"/>
              <a:t> </a:t>
            </a:r>
            <a:r>
              <a:rPr lang="en-US" altLang="zh-CN" i="1"/>
              <a:t>1987,</a:t>
            </a:r>
            <a:r>
              <a:rPr lang="en-US" altLang="zh-CN"/>
              <a:t> </a:t>
            </a:r>
            <a:r>
              <a:rPr lang="en-US" altLang="zh-CN" i="1"/>
              <a:t>the</a:t>
            </a:r>
            <a:r>
              <a:rPr lang="en-US" altLang="zh-CN"/>
              <a:t> </a:t>
            </a:r>
            <a:r>
              <a:rPr lang="en-US" altLang="zh-CN" i="1"/>
              <a:t>next sunspot</a:t>
            </a:r>
            <a:r>
              <a:rPr lang="en-US" altLang="zh-CN"/>
              <a:t> </a:t>
            </a:r>
            <a:r>
              <a:rPr lang="en-US" altLang="zh-CN" i="1"/>
              <a:t>maximum</a:t>
            </a:r>
            <a:r>
              <a:rPr lang="en-US" altLang="zh-CN"/>
              <a:t> </a:t>
            </a:r>
            <a:r>
              <a:rPr lang="en-US" altLang="zh-CN" i="1"/>
              <a:t>in</a:t>
            </a:r>
            <a:r>
              <a:rPr lang="en-US" altLang="zh-CN"/>
              <a:t> </a:t>
            </a:r>
            <a:r>
              <a:rPr lang="en-US" altLang="zh-CN" i="1"/>
              <a:t>1992.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B4AC83-E898-4A3F-8452-F23D20555D99}"/>
              </a:ext>
            </a:extLst>
          </p:cNvPr>
          <p:cNvSpPr>
            <a:spLocks noGrp="1" noChangeArrowheads="1"/>
          </p:cNvSpPr>
          <p:nvPr>
            <p:ph type="sldNum" sz="quarter" idx="5"/>
          </p:nvPr>
        </p:nvSpPr>
        <p:spPr>
          <a:ln/>
        </p:spPr>
        <p:txBody>
          <a:bodyPr/>
          <a:lstStyle/>
          <a:p>
            <a:fld id="{B735C84C-D6FE-40C9-B4C9-08C50EF926DE}" type="slidenum">
              <a:rPr lang="en-US" altLang="zh-CN"/>
              <a:pPr/>
              <a:t>28</a:t>
            </a:fld>
            <a:endParaRPr lang="en-US" altLang="zh-CN"/>
          </a:p>
        </p:txBody>
      </p:sp>
      <p:sp>
        <p:nvSpPr>
          <p:cNvPr id="36866" name="Rectangle 2">
            <a:extLst>
              <a:ext uri="{FF2B5EF4-FFF2-40B4-BE49-F238E27FC236}">
                <a16:creationId xmlns:a16="http://schemas.microsoft.com/office/drawing/2014/main" id="{2AB414C3-0D14-43B7-9B58-126D6C7377DD}"/>
              </a:ext>
            </a:extLst>
          </p:cNvPr>
          <p:cNvSpPr>
            <a:spLocks noRot="1" noChangeArrowheads="1" noTextEdit="1"/>
          </p:cNvSpPr>
          <p:nvPr>
            <p:ph type="sldImg"/>
          </p:nvPr>
        </p:nvSpPr>
        <p:spPr>
          <a:ln/>
        </p:spPr>
      </p:sp>
      <p:sp>
        <p:nvSpPr>
          <p:cNvPr id="36867" name="Rectangle 3">
            <a:extLst>
              <a:ext uri="{FF2B5EF4-FFF2-40B4-BE49-F238E27FC236}">
                <a16:creationId xmlns:a16="http://schemas.microsoft.com/office/drawing/2014/main" id="{9B7A3529-2DB3-4DF4-8B0A-B1FA2D029271}"/>
              </a:ext>
            </a:extLst>
          </p:cNvPr>
          <p:cNvSpPr>
            <a:spLocks noGrp="1" noChangeArrowheads="1"/>
          </p:cNvSpPr>
          <p:nvPr>
            <p:ph type="body" idx="1"/>
          </p:nvPr>
        </p:nvSpPr>
        <p:spPr/>
        <p:txBody>
          <a:bodyPr/>
          <a:lstStyle/>
          <a:p>
            <a:r>
              <a:rPr lang="en-US" altLang="zh-CN" i="1"/>
              <a:t>This</a:t>
            </a:r>
            <a:r>
              <a:rPr lang="en-US" altLang="zh-CN"/>
              <a:t> </a:t>
            </a:r>
            <a:r>
              <a:rPr lang="en-US" altLang="zh-CN" i="1"/>
              <a:t>artificially</a:t>
            </a:r>
            <a:r>
              <a:rPr lang="en-US" altLang="zh-CN"/>
              <a:t> </a:t>
            </a:r>
            <a:r>
              <a:rPr lang="en-US" altLang="zh-CN" i="1"/>
              <a:t>colored</a:t>
            </a:r>
            <a:r>
              <a:rPr lang="en-US" altLang="zh-CN"/>
              <a:t> </a:t>
            </a:r>
            <a:r>
              <a:rPr lang="en-US" altLang="zh-CN" i="1"/>
              <a:t>picture</a:t>
            </a:r>
            <a:r>
              <a:rPr lang="en-US" altLang="zh-CN"/>
              <a:t> </a:t>
            </a:r>
            <a:r>
              <a:rPr lang="en-US" altLang="zh-CN" i="1"/>
              <a:t>displays</a:t>
            </a:r>
            <a:r>
              <a:rPr lang="en-US" altLang="zh-CN"/>
              <a:t> </a:t>
            </a:r>
            <a:r>
              <a:rPr lang="en-US" altLang="zh-CN" i="1"/>
              <a:t>the</a:t>
            </a:r>
            <a:r>
              <a:rPr lang="en-US" altLang="zh-CN"/>
              <a:t> </a:t>
            </a:r>
            <a:r>
              <a:rPr lang="en-US" altLang="zh-CN" i="1"/>
              <a:t>intensity</a:t>
            </a:r>
            <a:r>
              <a:rPr lang="en-US" altLang="zh-CN"/>
              <a:t> </a:t>
            </a:r>
            <a:r>
              <a:rPr lang="en-US" altLang="zh-CN" i="1"/>
              <a:t>and</a:t>
            </a:r>
            <a:r>
              <a:rPr lang="en-US" altLang="zh-CN"/>
              <a:t> </a:t>
            </a:r>
            <a:r>
              <a:rPr lang="en-US" altLang="zh-CN" i="1"/>
              <a:t>polarity</a:t>
            </a:r>
            <a:r>
              <a:rPr lang="en-US" altLang="zh-CN"/>
              <a:t> </a:t>
            </a:r>
            <a:r>
              <a:rPr lang="en-US" altLang="zh-CN" i="1"/>
              <a:t>of</a:t>
            </a:r>
            <a:r>
              <a:rPr lang="en-US" altLang="zh-CN"/>
              <a:t> </a:t>
            </a:r>
            <a:r>
              <a:rPr lang="en-US" altLang="zh-CN" i="1"/>
              <a:t>the magnetic</a:t>
            </a:r>
            <a:r>
              <a:rPr lang="en-US" altLang="zh-CN"/>
              <a:t> </a:t>
            </a:r>
            <a:r>
              <a:rPr lang="en-US" altLang="zh-CN" i="1"/>
              <a:t>field</a:t>
            </a:r>
            <a:r>
              <a:rPr lang="en-US" altLang="zh-CN"/>
              <a:t> </a:t>
            </a:r>
            <a:r>
              <a:rPr lang="en-US" altLang="zh-CN" i="1"/>
              <a:t>associated</a:t>
            </a:r>
            <a:r>
              <a:rPr lang="en-US" altLang="zh-CN"/>
              <a:t> </a:t>
            </a:r>
            <a:r>
              <a:rPr lang="en-US" altLang="zh-CN" i="1"/>
              <a:t>with</a:t>
            </a:r>
            <a:r>
              <a:rPr lang="en-US" altLang="zh-CN"/>
              <a:t> </a:t>
            </a:r>
            <a:r>
              <a:rPr lang="en-US" altLang="zh-CN" i="1"/>
              <a:t>a</a:t>
            </a:r>
            <a:r>
              <a:rPr lang="en-US" altLang="zh-CN"/>
              <a:t> </a:t>
            </a:r>
            <a:r>
              <a:rPr lang="en-US" altLang="zh-CN" i="1"/>
              <a:t>large</a:t>
            </a:r>
            <a:r>
              <a:rPr lang="en-US" altLang="zh-CN"/>
              <a:t> </a:t>
            </a:r>
            <a:r>
              <a:rPr lang="en-US" altLang="zh-CN" i="1"/>
              <a:t>sunspot group.</a:t>
            </a:r>
            <a:r>
              <a:rPr lang="en-US" altLang="zh-CN"/>
              <a:t> </a:t>
            </a:r>
            <a:r>
              <a:rPr lang="en-US" altLang="zh-CN" i="1"/>
              <a:t>One</a:t>
            </a:r>
            <a:r>
              <a:rPr lang="en-US" altLang="zh-CN"/>
              <a:t> </a:t>
            </a:r>
            <a:r>
              <a:rPr lang="en-US" altLang="zh-CN" i="1"/>
              <a:t>side</a:t>
            </a:r>
            <a:r>
              <a:rPr lang="en-US" altLang="zh-CN"/>
              <a:t> </a:t>
            </a:r>
            <a:r>
              <a:rPr lang="en-US" altLang="zh-CN" i="1"/>
              <a:t>of</a:t>
            </a:r>
            <a:r>
              <a:rPr lang="en-US" altLang="zh-CN"/>
              <a:t> </a:t>
            </a:r>
            <a:r>
              <a:rPr lang="en-US" altLang="zh-CN" i="1"/>
              <a:t>a</a:t>
            </a:r>
            <a:r>
              <a:rPr lang="en-US" altLang="zh-CN"/>
              <a:t> </a:t>
            </a:r>
            <a:r>
              <a:rPr lang="en-US" altLang="zh-CN" i="1"/>
              <a:t>typical</a:t>
            </a:r>
            <a:r>
              <a:rPr lang="en-US" altLang="zh-CN"/>
              <a:t> </a:t>
            </a:r>
            <a:r>
              <a:rPr lang="en-US" altLang="zh-CN" i="1"/>
              <a:t>sunspot</a:t>
            </a:r>
            <a:r>
              <a:rPr lang="en-US" altLang="zh-CN"/>
              <a:t> </a:t>
            </a:r>
            <a:r>
              <a:rPr lang="en-US" altLang="zh-CN" i="1"/>
              <a:t>group</a:t>
            </a:r>
            <a:r>
              <a:rPr lang="en-US" altLang="zh-CN"/>
              <a:t> </a:t>
            </a:r>
            <a:r>
              <a:rPr lang="en-US" altLang="zh-CN" i="1"/>
              <a:t>has one</a:t>
            </a:r>
            <a:r>
              <a:rPr lang="en-US" altLang="zh-CN"/>
              <a:t> </a:t>
            </a:r>
            <a:r>
              <a:rPr lang="en-US" altLang="zh-CN" i="1"/>
              <a:t>magnetic</a:t>
            </a:r>
            <a:r>
              <a:rPr lang="en-US" altLang="zh-CN"/>
              <a:t> </a:t>
            </a:r>
            <a:r>
              <a:rPr lang="en-US" altLang="zh-CN" i="1"/>
              <a:t>polarity</a:t>
            </a:r>
            <a:r>
              <a:rPr lang="en-US" altLang="zh-CN"/>
              <a:t> </a:t>
            </a:r>
            <a:r>
              <a:rPr lang="en-US" altLang="zh-CN" i="1"/>
              <a:t>and</a:t>
            </a:r>
            <a:r>
              <a:rPr lang="en-US" altLang="zh-CN"/>
              <a:t> </a:t>
            </a:r>
            <a:r>
              <a:rPr lang="en-US" altLang="zh-CN" i="1"/>
              <a:t>the</a:t>
            </a:r>
            <a:r>
              <a:rPr lang="en-US" altLang="zh-CN"/>
              <a:t> </a:t>
            </a:r>
            <a:r>
              <a:rPr lang="en-US" altLang="zh-CN" i="1"/>
              <a:t>other</a:t>
            </a:r>
            <a:r>
              <a:rPr lang="en-US" altLang="zh-CN"/>
              <a:t> </a:t>
            </a:r>
            <a:r>
              <a:rPr lang="en-US" altLang="zh-CN" i="1"/>
              <a:t>side</a:t>
            </a:r>
            <a:r>
              <a:rPr lang="en-US" altLang="zh-CN"/>
              <a:t> </a:t>
            </a:r>
            <a:r>
              <a:rPr lang="en-US" altLang="zh-CN" i="1"/>
              <a:t>has the</a:t>
            </a:r>
            <a:r>
              <a:rPr lang="en-US" altLang="zh-CN"/>
              <a:t> </a:t>
            </a:r>
            <a:r>
              <a:rPr lang="en-US" altLang="zh-CN" i="1"/>
              <a:t>opposite</a:t>
            </a:r>
            <a:r>
              <a:rPr lang="en-US" altLang="zh-CN"/>
              <a:t> </a:t>
            </a:r>
            <a:r>
              <a:rPr lang="en-US" altLang="zh-CN" i="1"/>
              <a:t>polarity.</a:t>
            </a:r>
            <a:r>
              <a:rPr lang="en-US" altLang="zh-CN"/>
              <a:t> </a:t>
            </a:r>
            <a:r>
              <a:rPr lang="en-US" altLang="zh-CN" i="1"/>
              <a:t>(NOAO)</a:t>
            </a:r>
            <a:r>
              <a:rPr lang="en-US" altLang="zh-CN"/>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089FFB9-3BCA-4A32-A1A4-F3945F43DAE0}"/>
              </a:ext>
            </a:extLst>
          </p:cNvPr>
          <p:cNvSpPr>
            <a:spLocks noGrp="1" noChangeArrowheads="1"/>
          </p:cNvSpPr>
          <p:nvPr>
            <p:ph type="sldNum" sz="quarter" idx="5"/>
          </p:nvPr>
        </p:nvSpPr>
        <p:spPr>
          <a:ln/>
        </p:spPr>
        <p:txBody>
          <a:bodyPr/>
          <a:lstStyle/>
          <a:p>
            <a:fld id="{2851C807-D807-4299-B755-7168E1E84362}" type="slidenum">
              <a:rPr lang="en-US" altLang="zh-CN"/>
              <a:pPr/>
              <a:t>29</a:t>
            </a:fld>
            <a:endParaRPr lang="en-US" altLang="zh-CN"/>
          </a:p>
        </p:txBody>
      </p:sp>
      <p:sp>
        <p:nvSpPr>
          <p:cNvPr id="16386" name="Rectangle 2">
            <a:extLst>
              <a:ext uri="{FF2B5EF4-FFF2-40B4-BE49-F238E27FC236}">
                <a16:creationId xmlns:a16="http://schemas.microsoft.com/office/drawing/2014/main" id="{3CB61C1F-257D-46AB-AAA4-F86C24E7872F}"/>
              </a:ext>
            </a:extLst>
          </p:cNvPr>
          <p:cNvSpPr>
            <a:spLocks noRot="1" noChangeArrowheads="1" noTextEdit="1"/>
          </p:cNvSpPr>
          <p:nvPr>
            <p:ph type="sldImg"/>
          </p:nvPr>
        </p:nvSpPr>
        <p:spPr>
          <a:ln/>
        </p:spPr>
      </p:sp>
      <p:sp>
        <p:nvSpPr>
          <p:cNvPr id="16387" name="Rectangle 3">
            <a:extLst>
              <a:ext uri="{FF2B5EF4-FFF2-40B4-BE49-F238E27FC236}">
                <a16:creationId xmlns:a16="http://schemas.microsoft.com/office/drawing/2014/main" id="{970C0523-92FA-40CD-86AA-93A3482BC64F}"/>
              </a:ext>
            </a:extLst>
          </p:cNvPr>
          <p:cNvSpPr>
            <a:spLocks noGrp="1" noChangeArrowheads="1"/>
          </p:cNvSpPr>
          <p:nvPr>
            <p:ph type="body" idx="1"/>
          </p:nvPr>
        </p:nvSpPr>
        <p:spPr/>
        <p:txBody>
          <a:bodyPr/>
          <a:lstStyle/>
          <a:p>
            <a:r>
              <a:rPr lang="en-US" altLang="zh-CN" i="1"/>
              <a:t>High-resolution</a:t>
            </a:r>
            <a:r>
              <a:rPr lang="en-US" altLang="zh-CN"/>
              <a:t> </a:t>
            </a:r>
            <a:r>
              <a:rPr lang="en-US" altLang="zh-CN" i="1"/>
              <a:t>photographs</a:t>
            </a:r>
            <a:r>
              <a:rPr lang="en-US" altLang="zh-CN"/>
              <a:t> </a:t>
            </a:r>
            <a:r>
              <a:rPr lang="en-US" altLang="zh-CN" i="1"/>
              <a:t>of</a:t>
            </a:r>
            <a:r>
              <a:rPr lang="en-US" altLang="zh-CN"/>
              <a:t> </a:t>
            </a:r>
            <a:r>
              <a:rPr lang="en-US" altLang="zh-CN" i="1"/>
              <a:t>the</a:t>
            </a:r>
            <a:r>
              <a:rPr lang="en-US" altLang="zh-CN"/>
              <a:t> </a:t>
            </a:r>
            <a:r>
              <a:rPr lang="en-US" altLang="zh-CN" i="1"/>
              <a:t>Sun's</a:t>
            </a:r>
            <a:r>
              <a:rPr lang="en-US" altLang="zh-CN"/>
              <a:t> </a:t>
            </a:r>
            <a:r>
              <a:rPr lang="en-US" altLang="zh-CN" i="1"/>
              <a:t>surface meal</a:t>
            </a:r>
            <a:r>
              <a:rPr lang="en-US" altLang="zh-CN"/>
              <a:t> </a:t>
            </a:r>
            <a:r>
              <a:rPr lang="en-US" altLang="zh-CN" i="1"/>
              <a:t>a</a:t>
            </a:r>
            <a:r>
              <a:rPr lang="en-US" altLang="zh-CN"/>
              <a:t> </a:t>
            </a:r>
            <a:r>
              <a:rPr lang="en-US" altLang="zh-CN" i="1"/>
              <a:t>blotchy</a:t>
            </a:r>
            <a:r>
              <a:rPr lang="en-US" altLang="zh-CN"/>
              <a:t> </a:t>
            </a:r>
            <a:r>
              <a:rPr lang="en-US" altLang="zh-CN" i="1"/>
              <a:t>pattern</a:t>
            </a:r>
            <a:r>
              <a:rPr lang="en-US" altLang="zh-CN"/>
              <a:t> </a:t>
            </a:r>
            <a:r>
              <a:rPr lang="en-US" altLang="zh-CN" i="1"/>
              <a:t>called</a:t>
            </a:r>
            <a:r>
              <a:rPr lang="en-US" altLang="zh-CN"/>
              <a:t> </a:t>
            </a:r>
            <a:r>
              <a:rPr lang="en-US" altLang="zh-CN" i="1"/>
              <a:t>granulation. Granules,</a:t>
            </a:r>
            <a:r>
              <a:rPr lang="en-US" altLang="zh-CN"/>
              <a:t> </a:t>
            </a:r>
            <a:r>
              <a:rPr lang="en-US" altLang="zh-CN" i="1"/>
              <a:t>each</a:t>
            </a:r>
            <a:r>
              <a:rPr lang="en-US" altLang="zh-CN"/>
              <a:t> </a:t>
            </a:r>
            <a:r>
              <a:rPr lang="en-US" altLang="zh-CN" i="1"/>
              <a:t>measuring</a:t>
            </a:r>
            <a:r>
              <a:rPr lang="en-US" altLang="zh-CN"/>
              <a:t> </a:t>
            </a:r>
            <a:r>
              <a:rPr lang="en-US" altLang="zh-CN" i="1"/>
              <a:t>about</a:t>
            </a:r>
            <a:r>
              <a:rPr lang="en-US" altLang="zh-CN"/>
              <a:t> </a:t>
            </a:r>
            <a:r>
              <a:rPr lang="en-US" altLang="zh-CN" i="1"/>
              <a:t>1000</a:t>
            </a:r>
            <a:r>
              <a:rPr lang="en-US" altLang="zh-CN"/>
              <a:t> </a:t>
            </a:r>
            <a:r>
              <a:rPr lang="en-US" altLang="zh-CN" i="1"/>
              <a:t>km across,</a:t>
            </a:r>
            <a:r>
              <a:rPr lang="en-US" altLang="zh-CN"/>
              <a:t> </a:t>
            </a:r>
            <a:r>
              <a:rPr lang="en-US" altLang="zh-CN" i="1"/>
              <a:t>are</a:t>
            </a:r>
            <a:r>
              <a:rPr lang="en-US" altLang="zh-CN"/>
              <a:t> </a:t>
            </a:r>
            <a:r>
              <a:rPr lang="en-US" altLang="zh-CN" i="1"/>
              <a:t>convection</a:t>
            </a:r>
            <a:r>
              <a:rPr lang="en-US" altLang="zh-CN"/>
              <a:t> </a:t>
            </a:r>
            <a:r>
              <a:rPr lang="en-US" altLang="zh-CN" i="1"/>
              <a:t>cells</a:t>
            </a:r>
            <a:r>
              <a:rPr lang="en-US" altLang="zh-CN"/>
              <a:t> </a:t>
            </a:r>
            <a:r>
              <a:rPr lang="en-US" altLang="zh-CN" i="1"/>
              <a:t>in</a:t>
            </a:r>
            <a:r>
              <a:rPr lang="en-US" altLang="zh-CN"/>
              <a:t> </a:t>
            </a:r>
            <a:r>
              <a:rPr lang="en-US" altLang="zh-CN" i="1"/>
              <a:t>the</a:t>
            </a:r>
            <a:r>
              <a:rPr lang="en-US" altLang="zh-CN"/>
              <a:t> </a:t>
            </a:r>
            <a:r>
              <a:rPr lang="en-US" altLang="zh-CN" i="1"/>
              <a:t>Sun's</a:t>
            </a:r>
            <a:r>
              <a:rPr lang="en-US" altLang="zh-CN"/>
              <a:t> </a:t>
            </a:r>
            <a:r>
              <a:rPr lang="en-US" altLang="zh-CN" i="1"/>
              <a:t>outer layers. (San Fernando Oberservatory)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FC988B-E6A4-4D03-AE1F-1AE532C77A42}"/>
              </a:ext>
            </a:extLst>
          </p:cNvPr>
          <p:cNvSpPr>
            <a:spLocks noGrp="1" noChangeArrowheads="1"/>
          </p:cNvSpPr>
          <p:nvPr>
            <p:ph type="sldNum" sz="quarter" idx="5"/>
          </p:nvPr>
        </p:nvSpPr>
        <p:spPr>
          <a:ln/>
        </p:spPr>
        <p:txBody>
          <a:bodyPr/>
          <a:lstStyle/>
          <a:p>
            <a:fld id="{5BD68DD5-74AE-4ED3-959E-FD09FC30B51E}" type="slidenum">
              <a:rPr lang="en-US" altLang="zh-CN"/>
              <a:pPr/>
              <a:t>34</a:t>
            </a:fld>
            <a:endParaRPr lang="en-US" altLang="zh-CN"/>
          </a:p>
        </p:txBody>
      </p:sp>
      <p:sp>
        <p:nvSpPr>
          <p:cNvPr id="43010" name="Rectangle 2">
            <a:extLst>
              <a:ext uri="{FF2B5EF4-FFF2-40B4-BE49-F238E27FC236}">
                <a16:creationId xmlns:a16="http://schemas.microsoft.com/office/drawing/2014/main" id="{A7F7E72F-D81F-464D-957F-456C01EDBC9B}"/>
              </a:ext>
            </a:extLst>
          </p:cNvPr>
          <p:cNvSpPr>
            <a:spLocks noRot="1" noChangeArrowheads="1" noTextEdit="1"/>
          </p:cNvSpPr>
          <p:nvPr>
            <p:ph type="sldImg"/>
          </p:nvPr>
        </p:nvSpPr>
        <p:spPr>
          <a:ln/>
        </p:spPr>
      </p:sp>
      <p:sp>
        <p:nvSpPr>
          <p:cNvPr id="43011" name="Rectangle 3">
            <a:extLst>
              <a:ext uri="{FF2B5EF4-FFF2-40B4-BE49-F238E27FC236}">
                <a16:creationId xmlns:a16="http://schemas.microsoft.com/office/drawing/2014/main" id="{2990D5D3-9F32-4E97-AB2B-92C3F0484D69}"/>
              </a:ext>
            </a:extLst>
          </p:cNvPr>
          <p:cNvSpPr>
            <a:spLocks noGrp="1" noChangeArrowheads="1"/>
          </p:cNvSpPr>
          <p:nvPr>
            <p:ph type="body" idx="1"/>
          </p:nvPr>
        </p:nvSpPr>
        <p:spPr/>
        <p:txBody>
          <a:bodyPr/>
          <a:lstStyle/>
          <a:p>
            <a:r>
              <a:rPr lang="en-US" altLang="zh-CN" i="1"/>
              <a:t>Venus's</a:t>
            </a:r>
            <a:r>
              <a:rPr lang="en-US" altLang="zh-CN"/>
              <a:t> </a:t>
            </a:r>
            <a:r>
              <a:rPr lang="en-US" altLang="zh-CN" i="1"/>
              <a:t>thick</a:t>
            </a:r>
            <a:r>
              <a:rPr lang="en-US" altLang="zh-CN"/>
              <a:t> </a:t>
            </a:r>
            <a:r>
              <a:rPr lang="en-US" altLang="zh-CN" i="1"/>
              <a:t>cloud</a:t>
            </a:r>
            <a:r>
              <a:rPr lang="en-US" altLang="zh-CN"/>
              <a:t> </a:t>
            </a:r>
            <a:r>
              <a:rPr lang="en-US" altLang="zh-CN" i="1"/>
              <a:t>ewer efficiently</a:t>
            </a:r>
            <a:r>
              <a:rPr lang="en-US" altLang="zh-CN"/>
              <a:t> </a:t>
            </a:r>
            <a:r>
              <a:rPr lang="en-US" altLang="zh-CN" i="1"/>
              <a:t>traps</a:t>
            </a:r>
            <a:r>
              <a:rPr lang="en-US" altLang="zh-CN"/>
              <a:t> </a:t>
            </a:r>
            <a:r>
              <a:rPr lang="en-US" altLang="zh-CN" i="1"/>
              <a:t>he</a:t>
            </a:r>
            <a:r>
              <a:rPr lang="en-US" altLang="zh-CN"/>
              <a:t> </a:t>
            </a:r>
            <a:r>
              <a:rPr lang="en-US" altLang="zh-CN" i="1"/>
              <a:t>at</a:t>
            </a:r>
            <a:r>
              <a:rPr lang="en-US" altLang="zh-CN"/>
              <a:t> </a:t>
            </a:r>
            <a:r>
              <a:rPr lang="en-US" altLang="zh-CN" i="1"/>
              <a:t>from</a:t>
            </a:r>
            <a:r>
              <a:rPr lang="en-US" altLang="zh-CN"/>
              <a:t> </a:t>
            </a:r>
            <a:r>
              <a:rPr lang="en-US" altLang="zh-CN" i="1"/>
              <a:t>the</a:t>
            </a:r>
            <a:r>
              <a:rPr lang="en-US" altLang="zh-CN"/>
              <a:t> </a:t>
            </a:r>
            <a:r>
              <a:rPr lang="en-US" altLang="zh-CN" i="1"/>
              <a:t>Sun</a:t>
            </a:r>
            <a:r>
              <a:rPr lang="en-US" altLang="zh-CN"/>
              <a:t> </a:t>
            </a:r>
            <a:r>
              <a:rPr lang="en-US" altLang="zh-CN" i="1"/>
              <a:t>resulting</a:t>
            </a:r>
            <a:r>
              <a:rPr lang="en-US" altLang="zh-CN"/>
              <a:t> </a:t>
            </a:r>
            <a:r>
              <a:rPr lang="en-US" altLang="zh-CN" i="1"/>
              <a:t>in a</a:t>
            </a:r>
            <a:r>
              <a:rPr lang="en-US" altLang="zh-CN"/>
              <a:t> </a:t>
            </a:r>
            <a:r>
              <a:rPr lang="en-US" altLang="zh-CN" i="1"/>
              <a:t>surface</a:t>
            </a:r>
            <a:r>
              <a:rPr lang="en-US" altLang="zh-CN"/>
              <a:t> </a:t>
            </a:r>
            <a:r>
              <a:rPr lang="en-US" altLang="zh-CN" i="1"/>
              <a:t>temperature</a:t>
            </a:r>
            <a:r>
              <a:rPr lang="en-US" altLang="zh-CN"/>
              <a:t> </a:t>
            </a:r>
            <a:r>
              <a:rPr lang="en-US" altLang="zh-CN" i="1"/>
              <a:t>(-f80°C</a:t>
            </a:r>
            <a:r>
              <a:rPr lang="en-US" altLang="zh-CN"/>
              <a:t> </a:t>
            </a:r>
            <a:r>
              <a:rPr lang="en-US" altLang="zh-CN" i="1"/>
              <a:t>=</a:t>
            </a:r>
            <a:r>
              <a:rPr lang="en-US" altLang="zh-CN"/>
              <a:t> </a:t>
            </a:r>
            <a:r>
              <a:rPr lang="en-US" altLang="zh-CN" i="1"/>
              <a:t>900°F)</a:t>
            </a:r>
            <a:r>
              <a:rPr lang="en-US" altLang="zh-CN"/>
              <a:t> </a:t>
            </a:r>
            <a:r>
              <a:rPr lang="en-US" altLang="zh-CN" i="1"/>
              <a:t>even hotter</a:t>
            </a:r>
            <a:r>
              <a:rPr lang="en-US" altLang="zh-CN"/>
              <a:t> </a:t>
            </a:r>
            <a:r>
              <a:rPr lang="en-US" altLang="zh-CN" i="1"/>
              <a:t>than</a:t>
            </a:r>
            <a:r>
              <a:rPr lang="en-US" altLang="zh-CN"/>
              <a:t> </a:t>
            </a:r>
            <a:r>
              <a:rPr lang="en-US" altLang="zh-CN" i="1"/>
              <a:t>on</a:t>
            </a:r>
            <a:r>
              <a:rPr lang="en-US" altLang="zh-CN"/>
              <a:t> </a:t>
            </a:r>
            <a:r>
              <a:rPr lang="en-US" altLang="zh-CN" i="1"/>
              <a:t>Mercury.</a:t>
            </a:r>
            <a:r>
              <a:rPr lang="en-US" altLang="zh-CN"/>
              <a:t> </a:t>
            </a:r>
            <a:r>
              <a:rPr lang="en-US" altLang="zh-CN" i="1"/>
              <a:t>Unlike</a:t>
            </a:r>
            <a:r>
              <a:rPr lang="en-US" altLang="zh-CN"/>
              <a:t> </a:t>
            </a:r>
            <a:r>
              <a:rPr lang="en-US" altLang="zh-CN" i="1"/>
              <a:t>Earth's</a:t>
            </a:r>
            <a:r>
              <a:rPr lang="en-US" altLang="zh-CN"/>
              <a:t> </a:t>
            </a:r>
            <a:r>
              <a:rPr lang="en-US" altLang="zh-CN" i="1"/>
              <a:t>clouds, which</a:t>
            </a:r>
            <a:r>
              <a:rPr lang="en-US" altLang="zh-CN"/>
              <a:t> </a:t>
            </a:r>
            <a:r>
              <a:rPr lang="en-US" altLang="zh-CN" i="1"/>
              <a:t>are</a:t>
            </a:r>
            <a:r>
              <a:rPr lang="en-US" altLang="zh-CN"/>
              <a:t> </a:t>
            </a:r>
            <a:r>
              <a:rPr lang="en-US" altLang="zh-CN" i="1"/>
              <a:t>made</a:t>
            </a:r>
            <a:r>
              <a:rPr lang="en-US" altLang="zh-CN"/>
              <a:t> </a:t>
            </a:r>
            <a:r>
              <a:rPr lang="en-US" altLang="zh-CN" i="1"/>
              <a:t>of</a:t>
            </a:r>
            <a:r>
              <a:rPr lang="en-US" altLang="zh-CN"/>
              <a:t> </a:t>
            </a:r>
            <a:r>
              <a:rPr lang="en-US" altLang="zh-CN" i="1"/>
              <a:t>water</a:t>
            </a:r>
            <a:r>
              <a:rPr lang="en-US" altLang="zh-CN"/>
              <a:t> </a:t>
            </a:r>
            <a:r>
              <a:rPr lang="en-US" altLang="zh-CN" i="1"/>
              <a:t>droplets,</a:t>
            </a:r>
            <a:r>
              <a:rPr lang="en-US" altLang="zh-CN"/>
              <a:t> </a:t>
            </a:r>
            <a:r>
              <a:rPr lang="en-US" altLang="zh-CN" i="1"/>
              <a:t>Venus's clouds</a:t>
            </a:r>
            <a:r>
              <a:rPr lang="en-US" altLang="zh-CN"/>
              <a:t> </a:t>
            </a:r>
            <a:r>
              <a:rPr lang="en-US" altLang="zh-CN" i="1"/>
              <a:t>are</a:t>
            </a:r>
            <a:r>
              <a:rPr lang="en-US" altLang="zh-CN"/>
              <a:t> </a:t>
            </a:r>
            <a:r>
              <a:rPr lang="en-US" altLang="zh-CN" i="1"/>
              <a:t>very</a:t>
            </a:r>
            <a:r>
              <a:rPr lang="en-US" altLang="zh-CN"/>
              <a:t> </a:t>
            </a:r>
            <a:r>
              <a:rPr lang="en-US" altLang="zh-CN" i="1"/>
              <a:t>dry</a:t>
            </a:r>
            <a:r>
              <a:rPr lang="en-US" altLang="zh-CN"/>
              <a:t> </a:t>
            </a:r>
            <a:r>
              <a:rPr lang="en-US" altLang="zh-CN" i="1"/>
              <a:t>and</a:t>
            </a:r>
            <a:r>
              <a:rPr lang="en-US" altLang="zh-CN"/>
              <a:t> </a:t>
            </a:r>
            <a:r>
              <a:rPr lang="en-US" altLang="zh-CN" i="1"/>
              <a:t>contain</a:t>
            </a:r>
            <a:r>
              <a:rPr lang="en-US" altLang="zh-CN"/>
              <a:t> </a:t>
            </a:r>
            <a:r>
              <a:rPr lang="en-US" altLang="zh-CN" i="1"/>
              <a:t>droplets</a:t>
            </a:r>
            <a:r>
              <a:rPr lang="en-US" altLang="zh-CN"/>
              <a:t> </a:t>
            </a:r>
            <a:r>
              <a:rPr lang="en-US" altLang="zh-CN" i="1"/>
              <a:t>of concentrated</a:t>
            </a:r>
            <a:r>
              <a:rPr lang="en-US" altLang="zh-CN"/>
              <a:t> </a:t>
            </a:r>
            <a:r>
              <a:rPr lang="en-US" altLang="zh-CN" i="1"/>
              <a:t>sulfunc</a:t>
            </a:r>
            <a:r>
              <a:rPr lang="en-US" altLang="zh-CN"/>
              <a:t> </a:t>
            </a:r>
            <a:r>
              <a:rPr lang="en-US" altLang="zh-CN" i="1"/>
              <a:t>acid.</a:t>
            </a:r>
            <a:r>
              <a:rPr lang="en-US" altLang="zh-CN"/>
              <a:t> </a:t>
            </a:r>
            <a:r>
              <a:rPr lang="en-US" altLang="zh-CN" i="1"/>
              <a:t>This</a:t>
            </a:r>
            <a:r>
              <a:rPr lang="en-US" altLang="zh-CN"/>
              <a:t> </a:t>
            </a:r>
            <a:r>
              <a:rPr lang="en-US" altLang="zh-CN" i="1"/>
              <a:t>photograph was</a:t>
            </a:r>
            <a:r>
              <a:rPr lang="en-US" altLang="zh-CN"/>
              <a:t> </a:t>
            </a:r>
            <a:r>
              <a:rPr lang="en-US" altLang="zh-CN" i="1"/>
              <a:t>taken</a:t>
            </a:r>
            <a:r>
              <a:rPr lang="en-US" altLang="zh-CN"/>
              <a:t> </a:t>
            </a:r>
            <a:r>
              <a:rPr lang="en-US" altLang="zh-CN" i="1"/>
              <a:t>in</a:t>
            </a:r>
            <a:r>
              <a:rPr lang="en-US" altLang="zh-CN"/>
              <a:t> </a:t>
            </a:r>
            <a:r>
              <a:rPr lang="en-US" altLang="zh-CN" i="1"/>
              <a:t>1979</a:t>
            </a:r>
            <a:r>
              <a:rPr lang="en-US" altLang="zh-CN"/>
              <a:t> </a:t>
            </a:r>
            <a:r>
              <a:rPr lang="en-US" altLang="zh-CN" i="1"/>
              <a:t>by</a:t>
            </a:r>
            <a:r>
              <a:rPr lang="en-US" altLang="zh-CN"/>
              <a:t> </a:t>
            </a:r>
            <a:r>
              <a:rPr lang="en-US" altLang="zh-CN" i="1"/>
              <a:t>an</a:t>
            </a:r>
            <a:r>
              <a:rPr lang="en-US" altLang="zh-CN"/>
              <a:t> </a:t>
            </a:r>
            <a:r>
              <a:rPr lang="en-US" altLang="zh-CN" i="1"/>
              <a:t>American</a:t>
            </a:r>
            <a:r>
              <a:rPr lang="en-US" altLang="zh-CN"/>
              <a:t> </a:t>
            </a:r>
            <a:r>
              <a:rPr lang="en-US" altLang="zh-CN" i="1"/>
              <a:t>spacecraft in</a:t>
            </a:r>
            <a:r>
              <a:rPr lang="en-US" altLang="zh-CN"/>
              <a:t> </a:t>
            </a:r>
            <a:r>
              <a:rPr lang="en-US" altLang="zh-CN" i="1"/>
              <a:t>orbit</a:t>
            </a:r>
            <a:r>
              <a:rPr lang="en-US" altLang="zh-CN"/>
              <a:t> </a:t>
            </a:r>
            <a:r>
              <a:rPr lang="en-US" altLang="zh-CN" i="1"/>
              <a:t>about</a:t>
            </a:r>
            <a:r>
              <a:rPr lang="en-US" altLang="zh-CN"/>
              <a:t> </a:t>
            </a:r>
            <a:r>
              <a:rPr lang="en-US" altLang="zh-CN" i="1"/>
              <a:t>Venus.</a:t>
            </a:r>
            <a:r>
              <a:rPr lang="en-US" altLang="zh-CN"/>
              <a:t> </a:t>
            </a:r>
            <a:r>
              <a:rPr lang="en-US" altLang="zh-CN" i="1"/>
              <a:t>(NASA)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89E15F-ED2F-42B5-B66D-D366C57C24DE}"/>
              </a:ext>
            </a:extLst>
          </p:cNvPr>
          <p:cNvSpPr>
            <a:spLocks noGrp="1" noChangeArrowheads="1"/>
          </p:cNvSpPr>
          <p:nvPr>
            <p:ph type="sldNum" sz="quarter" idx="5"/>
          </p:nvPr>
        </p:nvSpPr>
        <p:spPr>
          <a:ln/>
        </p:spPr>
        <p:txBody>
          <a:bodyPr/>
          <a:lstStyle/>
          <a:p>
            <a:fld id="{1863FCE8-111B-48D9-A6BA-B98D8685332B}" type="slidenum">
              <a:rPr lang="en-US" altLang="zh-CN"/>
              <a:pPr/>
              <a:t>35</a:t>
            </a:fld>
            <a:endParaRPr lang="en-US" altLang="zh-CN"/>
          </a:p>
        </p:txBody>
      </p:sp>
      <p:sp>
        <p:nvSpPr>
          <p:cNvPr id="45058" name="Rectangle 2">
            <a:extLst>
              <a:ext uri="{FF2B5EF4-FFF2-40B4-BE49-F238E27FC236}">
                <a16:creationId xmlns:a16="http://schemas.microsoft.com/office/drawing/2014/main" id="{A4CA09EE-8852-415C-9207-69A3AA83CE4A}"/>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F27390BD-3B74-472E-8DCC-D18D325D7FF5}"/>
              </a:ext>
            </a:extLst>
          </p:cNvPr>
          <p:cNvSpPr>
            <a:spLocks noGrp="1" noChangeArrowheads="1"/>
          </p:cNvSpPr>
          <p:nvPr>
            <p:ph type="body" idx="1"/>
          </p:nvPr>
        </p:nvSpPr>
        <p:spPr/>
        <p:txBody>
          <a:bodyPr/>
          <a:lstStyle/>
          <a:p>
            <a:r>
              <a:rPr lang="en-US" altLang="zh-CN"/>
              <a:t> </a:t>
            </a:r>
            <a:r>
              <a:rPr lang="en-US" altLang="zh-CN" i="1"/>
              <a:t>This</a:t>
            </a:r>
            <a:r>
              <a:rPr lang="en-US" altLang="zh-CN"/>
              <a:t> </a:t>
            </a:r>
            <a:r>
              <a:rPr lang="en-US" altLang="zh-CN" i="1"/>
              <a:t>series</a:t>
            </a:r>
            <a:r>
              <a:rPr lang="en-US" altLang="zh-CN"/>
              <a:t> </a:t>
            </a:r>
            <a:r>
              <a:rPr lang="en-US" altLang="zh-CN" i="1"/>
              <a:t>of</a:t>
            </a:r>
            <a:r>
              <a:rPr lang="en-US" altLang="zh-CN"/>
              <a:t> </a:t>
            </a:r>
            <a:r>
              <a:rPr lang="en-US" altLang="zh-CN" i="1"/>
              <a:t>photographs</a:t>
            </a:r>
            <a:r>
              <a:rPr lang="en-US" altLang="zh-CN"/>
              <a:t> </a:t>
            </a:r>
            <a:r>
              <a:rPr lang="en-US" altLang="zh-CN" i="1"/>
              <a:t>shows</a:t>
            </a:r>
            <a:r>
              <a:rPr lang="en-US" altLang="zh-CN"/>
              <a:t> </a:t>
            </a:r>
            <a:r>
              <a:rPr lang="en-US" altLang="zh-CN" i="1"/>
              <a:t>how</a:t>
            </a:r>
            <a:r>
              <a:rPr lang="en-US" altLang="zh-CN"/>
              <a:t> </a:t>
            </a:r>
            <a:r>
              <a:rPr lang="en-US" altLang="zh-CN" i="1"/>
              <a:t>the</a:t>
            </a:r>
            <a:r>
              <a:rPr lang="en-US" altLang="zh-CN"/>
              <a:t> </a:t>
            </a:r>
            <a:r>
              <a:rPr lang="en-US" altLang="zh-CN" i="1"/>
              <a:t>appearance</a:t>
            </a:r>
            <a:r>
              <a:rPr lang="en-US" altLang="zh-CN"/>
              <a:t> </a:t>
            </a:r>
            <a:r>
              <a:rPr lang="en-US" altLang="zh-CN" i="1"/>
              <a:t>of</a:t>
            </a:r>
            <a:r>
              <a:rPr lang="en-US" altLang="zh-CN"/>
              <a:t> </a:t>
            </a:r>
            <a:r>
              <a:rPr lang="en-US" altLang="zh-CN" i="1"/>
              <a:t>Venus</a:t>
            </a:r>
            <a:r>
              <a:rPr lang="en-US" altLang="zh-CN"/>
              <a:t> </a:t>
            </a:r>
            <a:r>
              <a:rPr lang="en-US" altLang="zh-CN" i="1"/>
              <a:t>changes</a:t>
            </a:r>
            <a:r>
              <a:rPr lang="en-US" altLang="zh-CN"/>
              <a:t> </a:t>
            </a:r>
            <a:r>
              <a:rPr lang="en-US" altLang="zh-CN" i="1"/>
              <a:t>as</a:t>
            </a:r>
            <a:r>
              <a:rPr lang="en-US" altLang="zh-CN"/>
              <a:t> </a:t>
            </a:r>
            <a:r>
              <a:rPr lang="en-US" altLang="zh-CN" i="1"/>
              <a:t>it</a:t>
            </a:r>
            <a:r>
              <a:rPr lang="en-US" altLang="zh-CN"/>
              <a:t> </a:t>
            </a:r>
            <a:r>
              <a:rPr lang="en-US" altLang="zh-CN" i="1"/>
              <a:t>moves</a:t>
            </a:r>
            <a:r>
              <a:rPr lang="en-US" altLang="zh-CN"/>
              <a:t> </a:t>
            </a:r>
            <a:r>
              <a:rPr lang="en-US" altLang="zh-CN" i="1"/>
              <a:t>along its</a:t>
            </a:r>
            <a:r>
              <a:rPr lang="en-US" altLang="zh-CN"/>
              <a:t> </a:t>
            </a:r>
            <a:r>
              <a:rPr lang="en-US" altLang="zh-CN" i="1"/>
              <a:t>orbit.</a:t>
            </a:r>
            <a:r>
              <a:rPr lang="en-US" altLang="zh-CN"/>
              <a:t> </a:t>
            </a:r>
            <a:r>
              <a:rPr lang="en-US" altLang="zh-CN" i="1"/>
              <a:t>The</a:t>
            </a:r>
            <a:r>
              <a:rPr lang="en-US" altLang="zh-CN"/>
              <a:t> </a:t>
            </a:r>
            <a:r>
              <a:rPr lang="en-US" altLang="zh-CN" i="1"/>
              <a:t>number</a:t>
            </a:r>
            <a:r>
              <a:rPr lang="en-US" altLang="zh-CN"/>
              <a:t> </a:t>
            </a:r>
            <a:r>
              <a:rPr lang="en-US" altLang="zh-CN" i="1"/>
              <a:t>below</a:t>
            </a:r>
            <a:r>
              <a:rPr lang="en-US" altLang="zh-CN"/>
              <a:t> </a:t>
            </a:r>
            <a:r>
              <a:rPr lang="en-US" altLang="zh-CN" i="1"/>
              <a:t>each</a:t>
            </a:r>
            <a:r>
              <a:rPr lang="en-US" altLang="zh-CN"/>
              <a:t> </a:t>
            </a:r>
            <a:r>
              <a:rPr lang="en-US" altLang="zh-CN" i="1"/>
              <a:t>view</a:t>
            </a:r>
            <a:r>
              <a:rPr lang="en-US" altLang="zh-CN"/>
              <a:t> </a:t>
            </a:r>
            <a:r>
              <a:rPr lang="en-US" altLang="zh-CN" i="1"/>
              <a:t>is</a:t>
            </a:r>
            <a:r>
              <a:rPr lang="en-US" altLang="zh-CN"/>
              <a:t> </a:t>
            </a:r>
            <a:r>
              <a:rPr lang="en-US" altLang="zh-CN" i="1"/>
              <a:t>the angular</a:t>
            </a:r>
            <a:r>
              <a:rPr lang="en-US" altLang="zh-CN"/>
              <a:t> </a:t>
            </a:r>
            <a:r>
              <a:rPr lang="en-US" altLang="zh-CN" i="1"/>
              <a:t>diameter</a:t>
            </a:r>
            <a:r>
              <a:rPr lang="en-US" altLang="zh-CN"/>
              <a:t> </a:t>
            </a:r>
            <a:r>
              <a:rPr lang="en-US" altLang="zh-CN" i="1"/>
              <a:t>of</a:t>
            </a:r>
            <a:r>
              <a:rPr lang="en-US" altLang="zh-CN"/>
              <a:t> </a:t>
            </a:r>
            <a:r>
              <a:rPr lang="en-US" altLang="zh-CN" i="1"/>
              <a:t>the</a:t>
            </a:r>
            <a:r>
              <a:rPr lang="en-US" altLang="zh-CN"/>
              <a:t> </a:t>
            </a:r>
            <a:r>
              <a:rPr lang="en-US" altLang="zh-CN" i="1"/>
              <a:t>planet</a:t>
            </a:r>
            <a:r>
              <a:rPr lang="en-US" altLang="zh-CN"/>
              <a:t> </a:t>
            </a:r>
            <a:r>
              <a:rPr lang="en-US" altLang="zh-CN" i="1"/>
              <a:t>in</a:t>
            </a:r>
            <a:r>
              <a:rPr lang="en-US" altLang="zh-CN"/>
              <a:t> </a:t>
            </a:r>
            <a:r>
              <a:rPr lang="en-US" altLang="zh-CN" i="1"/>
              <a:t>seconds</a:t>
            </a:r>
            <a:r>
              <a:rPr lang="en-US" altLang="zh-CN"/>
              <a:t> </a:t>
            </a:r>
            <a:r>
              <a:rPr lang="en-US" altLang="zh-CN" i="1"/>
              <a:t>of arc.</a:t>
            </a:r>
            <a:r>
              <a:rPr lang="en-US" altLang="zh-CN"/>
              <a:t> </a:t>
            </a:r>
            <a:r>
              <a:rPr lang="en-US" altLang="zh-CN" i="1"/>
              <a:t>Venus</a:t>
            </a:r>
            <a:r>
              <a:rPr lang="en-US" altLang="zh-CN"/>
              <a:t> </a:t>
            </a:r>
            <a:r>
              <a:rPr lang="en-US" altLang="zh-CN" i="1"/>
              <a:t>reaches</a:t>
            </a:r>
            <a:r>
              <a:rPr lang="en-US" altLang="zh-CN"/>
              <a:t> </a:t>
            </a:r>
            <a:r>
              <a:rPr lang="en-US" altLang="zh-CN" i="1"/>
              <a:t>greatest</a:t>
            </a:r>
            <a:r>
              <a:rPr lang="en-US" altLang="zh-CN"/>
              <a:t> </a:t>
            </a:r>
            <a:r>
              <a:rPr lang="en-US" altLang="zh-CN" i="1"/>
              <a:t>brilliancy</a:t>
            </a:r>
            <a:r>
              <a:rPr lang="en-US" altLang="zh-CN"/>
              <a:t> </a:t>
            </a:r>
            <a:r>
              <a:rPr lang="en-US" altLang="zh-CN" i="1"/>
              <a:t>when</a:t>
            </a:r>
            <a:r>
              <a:rPr lang="en-US" altLang="zh-CN"/>
              <a:t> </a:t>
            </a:r>
            <a:r>
              <a:rPr lang="en-US" altLang="zh-CN" i="1"/>
              <a:t>its angular</a:t>
            </a:r>
            <a:r>
              <a:rPr lang="en-US" altLang="zh-CN"/>
              <a:t> </a:t>
            </a:r>
            <a:r>
              <a:rPr lang="en-US" altLang="zh-CN" i="1"/>
              <a:t>diameter</a:t>
            </a:r>
            <a:r>
              <a:rPr lang="en-US" altLang="zh-CN"/>
              <a:t> </a:t>
            </a:r>
            <a:r>
              <a:rPr lang="en-US" altLang="zh-CN" i="1"/>
              <a:t>is</a:t>
            </a:r>
            <a:r>
              <a:rPr lang="en-US" altLang="zh-CN"/>
              <a:t> </a:t>
            </a:r>
            <a:r>
              <a:rPr lang="en-US" altLang="zh-CN" i="1"/>
              <a:t>about</a:t>
            </a:r>
            <a:r>
              <a:rPr lang="en-US" altLang="zh-CN"/>
              <a:t> </a:t>
            </a:r>
            <a:r>
              <a:rPr lang="en-US" altLang="zh-CN" i="1"/>
              <a:t>40</a:t>
            </a:r>
            <a:r>
              <a:rPr lang="en-US" altLang="zh-CN"/>
              <a:t> </a:t>
            </a:r>
            <a:r>
              <a:rPr lang="en-US" altLang="zh-CN" i="1"/>
              <a:t>arc</a:t>
            </a:r>
            <a:r>
              <a:rPr lang="en-US" altLang="zh-CN"/>
              <a:t> </a:t>
            </a:r>
            <a:r>
              <a:rPr lang="en-US" altLang="zh-CN" i="1"/>
              <a:t>sec.</a:t>
            </a:r>
            <a:r>
              <a:rPr lang="en-US" altLang="zh-CN"/>
              <a:t> </a:t>
            </a:r>
            <a:r>
              <a:rPr lang="en-US" altLang="zh-CN" i="1"/>
              <a:t>(New Mexico</a:t>
            </a:r>
            <a:r>
              <a:rPr lang="en-US" altLang="zh-CN"/>
              <a:t> </a:t>
            </a:r>
            <a:r>
              <a:rPr lang="en-US" altLang="zh-CN" i="1"/>
              <a:t>State</a:t>
            </a:r>
            <a:r>
              <a:rPr lang="en-US" altLang="zh-CN"/>
              <a:t> </a:t>
            </a:r>
            <a:r>
              <a:rPr lang="en-US" altLang="zh-CN" i="1"/>
              <a:t>University</a:t>
            </a:r>
            <a:r>
              <a:rPr lang="en-US" altLang="zh-CN"/>
              <a:t> </a:t>
            </a:r>
            <a:r>
              <a:rPr lang="en-US" altLang="zh-CN" i="1"/>
              <a:t>Observatory)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8850" name="Group 2">
            <a:extLst>
              <a:ext uri="{FF2B5EF4-FFF2-40B4-BE49-F238E27FC236}">
                <a16:creationId xmlns:a16="http://schemas.microsoft.com/office/drawing/2014/main" id="{1DA38EA5-0C86-4C2B-AC2D-D85B43F9EA0B}"/>
              </a:ext>
            </a:extLst>
          </p:cNvPr>
          <p:cNvGrpSpPr>
            <a:grpSpLocks/>
          </p:cNvGrpSpPr>
          <p:nvPr/>
        </p:nvGrpSpPr>
        <p:grpSpPr bwMode="auto">
          <a:xfrm>
            <a:off x="1658938" y="1600200"/>
            <a:ext cx="6837362" cy="3200400"/>
            <a:chOff x="1045" y="1008"/>
            <a:chExt cx="4307" cy="2016"/>
          </a:xfrm>
        </p:grpSpPr>
        <p:sp>
          <p:nvSpPr>
            <p:cNvPr id="78851" name="Oval 3">
              <a:extLst>
                <a:ext uri="{FF2B5EF4-FFF2-40B4-BE49-F238E27FC236}">
                  <a16:creationId xmlns:a16="http://schemas.microsoft.com/office/drawing/2014/main" id="{815E5EA5-2A68-406C-85FB-9580E5F8E56E}"/>
                </a:ext>
              </a:extLst>
            </p:cNvPr>
            <p:cNvSpPr>
              <a:spLocks noChangeArrowheads="1"/>
            </p:cNvSpPr>
            <p:nvPr/>
          </p:nvSpPr>
          <p:spPr bwMode="hidden">
            <a:xfrm flipH="1">
              <a:off x="4392" y="1008"/>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8852" name="Oval 4">
              <a:extLst>
                <a:ext uri="{FF2B5EF4-FFF2-40B4-BE49-F238E27FC236}">
                  <a16:creationId xmlns:a16="http://schemas.microsoft.com/office/drawing/2014/main" id="{3478E59A-28A4-451D-8B2D-0ED59AFB40EE}"/>
                </a:ext>
              </a:extLst>
            </p:cNvPr>
            <p:cNvSpPr>
              <a:spLocks noChangeArrowheads="1"/>
            </p:cNvSpPr>
            <p:nvPr/>
          </p:nvSpPr>
          <p:spPr bwMode="hidden">
            <a:xfrm flipH="1">
              <a:off x="3264" y="1008"/>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8853" name="Oval 5">
              <a:extLst>
                <a:ext uri="{FF2B5EF4-FFF2-40B4-BE49-F238E27FC236}">
                  <a16:creationId xmlns:a16="http://schemas.microsoft.com/office/drawing/2014/main" id="{B3FE0B50-5FE9-4120-928A-2F130C31020F}"/>
                </a:ext>
              </a:extLst>
            </p:cNvPr>
            <p:cNvSpPr>
              <a:spLocks noChangeArrowheads="1"/>
            </p:cNvSpPr>
            <p:nvPr/>
          </p:nvSpPr>
          <p:spPr bwMode="hidden">
            <a:xfrm flipH="1">
              <a:off x="2136" y="1008"/>
              <a:ext cx="960" cy="960"/>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8854" name="Oval 6">
              <a:extLst>
                <a:ext uri="{FF2B5EF4-FFF2-40B4-BE49-F238E27FC236}">
                  <a16:creationId xmlns:a16="http://schemas.microsoft.com/office/drawing/2014/main" id="{EEF9BA10-B3BA-4CF7-B2F0-D4FFF55E59FB}"/>
                </a:ext>
              </a:extLst>
            </p:cNvPr>
            <p:cNvSpPr>
              <a:spLocks noChangeArrowheads="1"/>
            </p:cNvSpPr>
            <p:nvPr/>
          </p:nvSpPr>
          <p:spPr bwMode="hidden">
            <a:xfrm flipH="1">
              <a:off x="2136" y="2064"/>
              <a:ext cx="960" cy="960"/>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8855" name="Oval 7">
              <a:extLst>
                <a:ext uri="{FF2B5EF4-FFF2-40B4-BE49-F238E27FC236}">
                  <a16:creationId xmlns:a16="http://schemas.microsoft.com/office/drawing/2014/main" id="{4451AF5F-66F6-47CF-948B-D46E45C8C33E}"/>
                </a:ext>
              </a:extLst>
            </p:cNvPr>
            <p:cNvSpPr>
              <a:spLocks noChangeArrowheads="1"/>
            </p:cNvSpPr>
            <p:nvPr/>
          </p:nvSpPr>
          <p:spPr bwMode="hidden">
            <a:xfrm flipH="1">
              <a:off x="1045" y="2064"/>
              <a:ext cx="960" cy="960"/>
            </a:xfrm>
            <a:prstGeom prst="ellipse">
              <a:avLst/>
            </a:prstGeom>
            <a:solidFill>
              <a:schemeClr val="accent2"/>
            </a:soli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8856" name="Oval 8">
              <a:extLst>
                <a:ext uri="{FF2B5EF4-FFF2-40B4-BE49-F238E27FC236}">
                  <a16:creationId xmlns:a16="http://schemas.microsoft.com/office/drawing/2014/main" id="{563820E9-3A06-4999-8634-22EFA901EBC8}"/>
                </a:ext>
              </a:extLst>
            </p:cNvPr>
            <p:cNvSpPr>
              <a:spLocks noChangeArrowheads="1"/>
            </p:cNvSpPr>
            <p:nvPr/>
          </p:nvSpPr>
          <p:spPr bwMode="hidden">
            <a:xfrm flipH="1">
              <a:off x="4392" y="2064"/>
              <a:ext cx="960" cy="960"/>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grpSp>
      <p:sp>
        <p:nvSpPr>
          <p:cNvPr id="78857" name="Rectangle 9">
            <a:extLst>
              <a:ext uri="{FF2B5EF4-FFF2-40B4-BE49-F238E27FC236}">
                <a16:creationId xmlns:a16="http://schemas.microsoft.com/office/drawing/2014/main" id="{ED6E32A1-0B72-4785-B47A-381561A8BE07}"/>
              </a:ext>
            </a:extLst>
          </p:cNvPr>
          <p:cNvSpPr>
            <a:spLocks noGrp="1" noChangeArrowheads="1"/>
          </p:cNvSpPr>
          <p:nvPr>
            <p:ph type="dt" sz="half" idx="2"/>
          </p:nvPr>
        </p:nvSpPr>
        <p:spPr/>
        <p:txBody>
          <a:bodyPr/>
          <a:lstStyle>
            <a:lvl1pPr>
              <a:defRPr/>
            </a:lvl1pPr>
          </a:lstStyle>
          <a:p>
            <a:endParaRPr lang="en-US" altLang="zh-CN"/>
          </a:p>
        </p:txBody>
      </p:sp>
      <p:sp>
        <p:nvSpPr>
          <p:cNvPr id="78858" name="Rectangle 10">
            <a:extLst>
              <a:ext uri="{FF2B5EF4-FFF2-40B4-BE49-F238E27FC236}">
                <a16:creationId xmlns:a16="http://schemas.microsoft.com/office/drawing/2014/main" id="{42B5B94A-F514-4338-9EE4-B0E2C7776C73}"/>
              </a:ext>
            </a:extLst>
          </p:cNvPr>
          <p:cNvSpPr>
            <a:spLocks noGrp="1" noChangeArrowheads="1"/>
          </p:cNvSpPr>
          <p:nvPr>
            <p:ph type="ftr" sz="quarter" idx="3"/>
          </p:nvPr>
        </p:nvSpPr>
        <p:spPr/>
        <p:txBody>
          <a:bodyPr/>
          <a:lstStyle>
            <a:lvl1pPr>
              <a:defRPr/>
            </a:lvl1pPr>
          </a:lstStyle>
          <a:p>
            <a:endParaRPr lang="en-US" altLang="zh-CN"/>
          </a:p>
        </p:txBody>
      </p:sp>
      <p:sp>
        <p:nvSpPr>
          <p:cNvPr id="78859" name="Rectangle 11">
            <a:extLst>
              <a:ext uri="{FF2B5EF4-FFF2-40B4-BE49-F238E27FC236}">
                <a16:creationId xmlns:a16="http://schemas.microsoft.com/office/drawing/2014/main" id="{6F185D78-DD0C-4BB9-AEEF-CDE7EDCF675E}"/>
              </a:ext>
            </a:extLst>
          </p:cNvPr>
          <p:cNvSpPr>
            <a:spLocks noGrp="1" noChangeArrowheads="1"/>
          </p:cNvSpPr>
          <p:nvPr>
            <p:ph type="sldNum" sz="quarter" idx="4"/>
          </p:nvPr>
        </p:nvSpPr>
        <p:spPr/>
        <p:txBody>
          <a:bodyPr/>
          <a:lstStyle>
            <a:lvl1pPr>
              <a:defRPr/>
            </a:lvl1pPr>
          </a:lstStyle>
          <a:p>
            <a:fld id="{7C518386-9795-42B1-AE48-BA6672924D50}" type="slidenum">
              <a:rPr lang="en-US" altLang="zh-CN"/>
              <a:pPr/>
              <a:t>‹#›</a:t>
            </a:fld>
            <a:endParaRPr lang="en-US" altLang="zh-CN"/>
          </a:p>
        </p:txBody>
      </p:sp>
      <p:sp>
        <p:nvSpPr>
          <p:cNvPr id="78860" name="Rectangle 12">
            <a:extLst>
              <a:ext uri="{FF2B5EF4-FFF2-40B4-BE49-F238E27FC236}">
                <a16:creationId xmlns:a16="http://schemas.microsoft.com/office/drawing/2014/main" id="{5CD9231A-FC9A-4D01-80F7-9FC220D6C87E}"/>
              </a:ext>
            </a:extLst>
          </p:cNvPr>
          <p:cNvSpPr>
            <a:spLocks noGrp="1" noChangeArrowheads="1"/>
          </p:cNvSpPr>
          <p:nvPr>
            <p:ph type="ctrTitle"/>
          </p:nvPr>
        </p:nvSpPr>
        <p:spPr>
          <a:xfrm>
            <a:off x="685800" y="1219200"/>
            <a:ext cx="7772400" cy="1933575"/>
          </a:xfrm>
        </p:spPr>
        <p:txBody>
          <a:bodyPr anchor="b"/>
          <a:lstStyle>
            <a:lvl1pPr algn="r">
              <a:defRPr sz="4400"/>
            </a:lvl1pPr>
          </a:lstStyle>
          <a:p>
            <a:pPr lvl="0"/>
            <a:r>
              <a:rPr lang="zh-CN" altLang="en-US" noProof="0"/>
              <a:t>单击此处编辑母版标题样式</a:t>
            </a:r>
          </a:p>
        </p:txBody>
      </p:sp>
      <p:sp>
        <p:nvSpPr>
          <p:cNvPr id="78861" name="Rectangle 13">
            <a:extLst>
              <a:ext uri="{FF2B5EF4-FFF2-40B4-BE49-F238E27FC236}">
                <a16:creationId xmlns:a16="http://schemas.microsoft.com/office/drawing/2014/main" id="{937F5039-FE83-46E7-B0ED-29FD13764291}"/>
              </a:ext>
            </a:extLst>
          </p:cNvPr>
          <p:cNvSpPr>
            <a:spLocks noGrp="1" noChangeArrowheads="1"/>
          </p:cNvSpPr>
          <p:nvPr>
            <p:ph type="subTitle" idx="1"/>
          </p:nvPr>
        </p:nvSpPr>
        <p:spPr>
          <a:xfrm>
            <a:off x="2057400" y="3505200"/>
            <a:ext cx="6400800" cy="1752600"/>
          </a:xfrm>
        </p:spPr>
        <p:txBody>
          <a:bodyPr/>
          <a:lstStyle>
            <a:lvl1pPr marL="0" indent="0" algn="r">
              <a:buFont typeface="Wingdings" panose="05000000000000000000" pitchFamily="2" charset="2"/>
              <a:buNone/>
              <a:defRPr/>
            </a:lvl1pPr>
          </a:lstStyle>
          <a:p>
            <a:pPr lvl="0"/>
            <a:r>
              <a:rPr lang="zh-CN" altLang="en-US" noProof="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79D08-F7F8-42EB-9EAA-964A336284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D48A27-9104-4DB1-835D-9044C0C4410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BF7C90-DD23-44F1-B3AE-973B116B439A}"/>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E454DD7-FD4C-4224-A5FE-00433D22FBA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A607E42-5421-42AC-873D-0B4FD21C5978}"/>
              </a:ext>
            </a:extLst>
          </p:cNvPr>
          <p:cNvSpPr>
            <a:spLocks noGrp="1"/>
          </p:cNvSpPr>
          <p:nvPr>
            <p:ph type="sldNum" sz="quarter" idx="12"/>
          </p:nvPr>
        </p:nvSpPr>
        <p:spPr/>
        <p:txBody>
          <a:bodyPr/>
          <a:lstStyle>
            <a:lvl1pPr>
              <a:defRPr/>
            </a:lvl1pPr>
          </a:lstStyle>
          <a:p>
            <a:fld id="{A3356303-84DF-4EED-9729-F7BC43EA4915}" type="slidenum">
              <a:rPr lang="en-US" altLang="zh-CN"/>
              <a:pPr/>
              <a:t>‹#›</a:t>
            </a:fld>
            <a:endParaRPr lang="en-US" altLang="zh-CN"/>
          </a:p>
        </p:txBody>
      </p:sp>
    </p:spTree>
    <p:extLst>
      <p:ext uri="{BB962C8B-B14F-4D97-AF65-F5344CB8AC3E}">
        <p14:creationId xmlns:p14="http://schemas.microsoft.com/office/powerpoint/2010/main" val="11547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35F36F-38D2-4D6E-874A-4E36BF78F89C}"/>
              </a:ext>
            </a:extLst>
          </p:cNvPr>
          <p:cNvSpPr>
            <a:spLocks noGrp="1"/>
          </p:cNvSpPr>
          <p:nvPr>
            <p:ph type="title" orient="vert"/>
          </p:nvPr>
        </p:nvSpPr>
        <p:spPr>
          <a:xfrm>
            <a:off x="6629400" y="274638"/>
            <a:ext cx="2057400" cy="585628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49A241-6FD6-4D46-BE52-C7AB26B395E8}"/>
              </a:ext>
            </a:extLst>
          </p:cNvPr>
          <p:cNvSpPr>
            <a:spLocks noGrp="1"/>
          </p:cNvSpPr>
          <p:nvPr>
            <p:ph type="body" orient="vert" idx="1"/>
          </p:nvPr>
        </p:nvSpPr>
        <p:spPr>
          <a:xfrm>
            <a:off x="457200" y="274638"/>
            <a:ext cx="6019800" cy="585628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A92F86-1157-4653-BD76-9AD48D58757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1FEA564-1508-4C7A-964F-475CF89C830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664D2FA-4AAD-45CA-83DF-AD285D909F7F}"/>
              </a:ext>
            </a:extLst>
          </p:cNvPr>
          <p:cNvSpPr>
            <a:spLocks noGrp="1"/>
          </p:cNvSpPr>
          <p:nvPr>
            <p:ph type="sldNum" sz="quarter" idx="12"/>
          </p:nvPr>
        </p:nvSpPr>
        <p:spPr/>
        <p:txBody>
          <a:bodyPr/>
          <a:lstStyle>
            <a:lvl1pPr>
              <a:defRPr/>
            </a:lvl1pPr>
          </a:lstStyle>
          <a:p>
            <a:fld id="{E2123551-5EB2-4AB9-809A-FC6A396676D5}" type="slidenum">
              <a:rPr lang="en-US" altLang="zh-CN"/>
              <a:pPr/>
              <a:t>‹#›</a:t>
            </a:fld>
            <a:endParaRPr lang="en-US" altLang="zh-CN"/>
          </a:p>
        </p:txBody>
      </p:sp>
    </p:spTree>
    <p:extLst>
      <p:ext uri="{BB962C8B-B14F-4D97-AF65-F5344CB8AC3E}">
        <p14:creationId xmlns:p14="http://schemas.microsoft.com/office/powerpoint/2010/main" val="276849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2C9D0-93F6-4837-9338-CEDCF5D6C4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B074CC5-3F06-4C76-8F55-21BB1158F17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F20860-9D19-4092-BBAB-9B2410C1AC6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9FEE1E3-1D57-4DBA-A481-EF0B6785F9D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4873829-20C1-4979-8535-9AE235689F14}"/>
              </a:ext>
            </a:extLst>
          </p:cNvPr>
          <p:cNvSpPr>
            <a:spLocks noGrp="1"/>
          </p:cNvSpPr>
          <p:nvPr>
            <p:ph type="sldNum" sz="quarter" idx="12"/>
          </p:nvPr>
        </p:nvSpPr>
        <p:spPr/>
        <p:txBody>
          <a:bodyPr/>
          <a:lstStyle>
            <a:lvl1pPr>
              <a:defRPr/>
            </a:lvl1pPr>
          </a:lstStyle>
          <a:p>
            <a:fld id="{F76E24B3-418E-4A2B-AA23-2F481A03375D}" type="slidenum">
              <a:rPr lang="en-US" altLang="zh-CN"/>
              <a:pPr/>
              <a:t>‹#›</a:t>
            </a:fld>
            <a:endParaRPr lang="en-US" altLang="zh-CN"/>
          </a:p>
        </p:txBody>
      </p:sp>
    </p:spTree>
    <p:extLst>
      <p:ext uri="{BB962C8B-B14F-4D97-AF65-F5344CB8AC3E}">
        <p14:creationId xmlns:p14="http://schemas.microsoft.com/office/powerpoint/2010/main" val="973347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DDDD7-46E9-4873-BFF2-2160CFD79AB9}"/>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A56D2EE-2F9B-4748-A07B-ABCCD6B3127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A924185E-6A0D-4068-8A2E-A197027E36B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8ED4444C-D320-49EF-9C3D-5CDCB45D8C7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94C120D-FD85-4BE6-B56D-2932D4677F98}"/>
              </a:ext>
            </a:extLst>
          </p:cNvPr>
          <p:cNvSpPr>
            <a:spLocks noGrp="1"/>
          </p:cNvSpPr>
          <p:nvPr>
            <p:ph type="sldNum" sz="quarter" idx="12"/>
          </p:nvPr>
        </p:nvSpPr>
        <p:spPr/>
        <p:txBody>
          <a:bodyPr/>
          <a:lstStyle>
            <a:lvl1pPr>
              <a:defRPr/>
            </a:lvl1pPr>
          </a:lstStyle>
          <a:p>
            <a:fld id="{2E2D0996-94FF-4D55-85B7-B1AF07BA9428}" type="slidenum">
              <a:rPr lang="en-US" altLang="zh-CN"/>
              <a:pPr/>
              <a:t>‹#›</a:t>
            </a:fld>
            <a:endParaRPr lang="en-US" altLang="zh-CN"/>
          </a:p>
        </p:txBody>
      </p:sp>
    </p:spTree>
    <p:extLst>
      <p:ext uri="{BB962C8B-B14F-4D97-AF65-F5344CB8AC3E}">
        <p14:creationId xmlns:p14="http://schemas.microsoft.com/office/powerpoint/2010/main" val="1059823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33537-6B60-4EED-A47B-B0E67769E6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53AB25-9577-45C1-9DE9-C83CF61086AB}"/>
              </a:ext>
            </a:extLst>
          </p:cNvPr>
          <p:cNvSpPr>
            <a:spLocks noGrp="1"/>
          </p:cNvSpPr>
          <p:nvPr>
            <p:ph sz="half" idx="1"/>
          </p:nvPr>
        </p:nvSpPr>
        <p:spPr>
          <a:xfrm>
            <a:off x="457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F86529D-30AA-4682-8153-C86A5E9275E3}"/>
              </a:ext>
            </a:extLst>
          </p:cNvPr>
          <p:cNvSpPr>
            <a:spLocks noGrp="1"/>
          </p:cNvSpPr>
          <p:nvPr>
            <p:ph sz="half" idx="2"/>
          </p:nvPr>
        </p:nvSpPr>
        <p:spPr>
          <a:xfrm>
            <a:off x="4648200" y="1600200"/>
            <a:ext cx="40386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BB51D0F-25DD-4F2B-B725-DC2DBFE8EE4D}"/>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57E289C-CF5D-48A7-8443-8194D1F3083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4E76C201-0DE7-4710-B9C2-FA6FD5A66AEB}"/>
              </a:ext>
            </a:extLst>
          </p:cNvPr>
          <p:cNvSpPr>
            <a:spLocks noGrp="1"/>
          </p:cNvSpPr>
          <p:nvPr>
            <p:ph type="sldNum" sz="quarter" idx="12"/>
          </p:nvPr>
        </p:nvSpPr>
        <p:spPr/>
        <p:txBody>
          <a:bodyPr/>
          <a:lstStyle>
            <a:lvl1pPr>
              <a:defRPr/>
            </a:lvl1pPr>
          </a:lstStyle>
          <a:p>
            <a:fld id="{11EE8424-3815-4E92-BD0D-B1386799DCD7}" type="slidenum">
              <a:rPr lang="en-US" altLang="zh-CN"/>
              <a:pPr/>
              <a:t>‹#›</a:t>
            </a:fld>
            <a:endParaRPr lang="en-US" altLang="zh-CN"/>
          </a:p>
        </p:txBody>
      </p:sp>
    </p:spTree>
    <p:extLst>
      <p:ext uri="{BB962C8B-B14F-4D97-AF65-F5344CB8AC3E}">
        <p14:creationId xmlns:p14="http://schemas.microsoft.com/office/powerpoint/2010/main" val="264287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01F13-9D99-4C8A-83DD-CB8FCFDED2D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C2C229-A984-4046-A6DC-2F2D7F9428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CA03CB-BABF-412E-BDD8-B5DD0AE9C2F5}"/>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B397517-CBFF-43BB-A2B2-88FAA1BD81F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CC0A52F-006A-474B-AA05-9908FFB50A7E}"/>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A09DB26-457B-4857-B02D-A4C11191B7B2}"/>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70D6501C-4906-45AE-A30A-F9954593003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FECC9075-5A7D-47DF-902E-1D02DD8D11DF}"/>
              </a:ext>
            </a:extLst>
          </p:cNvPr>
          <p:cNvSpPr>
            <a:spLocks noGrp="1"/>
          </p:cNvSpPr>
          <p:nvPr>
            <p:ph type="sldNum" sz="quarter" idx="12"/>
          </p:nvPr>
        </p:nvSpPr>
        <p:spPr/>
        <p:txBody>
          <a:bodyPr/>
          <a:lstStyle>
            <a:lvl1pPr>
              <a:defRPr/>
            </a:lvl1pPr>
          </a:lstStyle>
          <a:p>
            <a:fld id="{4C4F2B25-DFA6-421E-8BFE-C27EB0232028}" type="slidenum">
              <a:rPr lang="en-US" altLang="zh-CN"/>
              <a:pPr/>
              <a:t>‹#›</a:t>
            </a:fld>
            <a:endParaRPr lang="en-US" altLang="zh-CN"/>
          </a:p>
        </p:txBody>
      </p:sp>
    </p:spTree>
    <p:extLst>
      <p:ext uri="{BB962C8B-B14F-4D97-AF65-F5344CB8AC3E}">
        <p14:creationId xmlns:p14="http://schemas.microsoft.com/office/powerpoint/2010/main" val="170904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5A79-BE1A-4F65-BD61-77733B0692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1BA011-1088-4614-A778-686828D7C96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BBB34DDC-68F2-4D63-A2DE-7A4D019022A8}"/>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78843395-DF17-4A6C-B531-9D2770F77DD5}"/>
              </a:ext>
            </a:extLst>
          </p:cNvPr>
          <p:cNvSpPr>
            <a:spLocks noGrp="1"/>
          </p:cNvSpPr>
          <p:nvPr>
            <p:ph type="sldNum" sz="quarter" idx="12"/>
          </p:nvPr>
        </p:nvSpPr>
        <p:spPr/>
        <p:txBody>
          <a:bodyPr/>
          <a:lstStyle>
            <a:lvl1pPr>
              <a:defRPr/>
            </a:lvl1pPr>
          </a:lstStyle>
          <a:p>
            <a:fld id="{8AE18A8E-E726-43EF-AB4B-2713EF41B6AC}" type="slidenum">
              <a:rPr lang="en-US" altLang="zh-CN"/>
              <a:pPr/>
              <a:t>‹#›</a:t>
            </a:fld>
            <a:endParaRPr lang="en-US" altLang="zh-CN"/>
          </a:p>
        </p:txBody>
      </p:sp>
    </p:spTree>
    <p:extLst>
      <p:ext uri="{BB962C8B-B14F-4D97-AF65-F5344CB8AC3E}">
        <p14:creationId xmlns:p14="http://schemas.microsoft.com/office/powerpoint/2010/main" val="2636862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546DA9-2B47-4F60-8ACB-57D4661B8DEE}"/>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20794ECA-DDED-4370-A2E6-C45DA9240832}"/>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99DAFD77-341D-4161-AD5D-85CB59CD944C}"/>
              </a:ext>
            </a:extLst>
          </p:cNvPr>
          <p:cNvSpPr>
            <a:spLocks noGrp="1"/>
          </p:cNvSpPr>
          <p:nvPr>
            <p:ph type="sldNum" sz="quarter" idx="12"/>
          </p:nvPr>
        </p:nvSpPr>
        <p:spPr/>
        <p:txBody>
          <a:bodyPr/>
          <a:lstStyle>
            <a:lvl1pPr>
              <a:defRPr/>
            </a:lvl1pPr>
          </a:lstStyle>
          <a:p>
            <a:fld id="{4FD4F142-C277-4B5F-846F-2C50FA595B5A}" type="slidenum">
              <a:rPr lang="en-US" altLang="zh-CN"/>
              <a:pPr/>
              <a:t>‹#›</a:t>
            </a:fld>
            <a:endParaRPr lang="en-US" altLang="zh-CN"/>
          </a:p>
        </p:txBody>
      </p:sp>
    </p:spTree>
    <p:extLst>
      <p:ext uri="{BB962C8B-B14F-4D97-AF65-F5344CB8AC3E}">
        <p14:creationId xmlns:p14="http://schemas.microsoft.com/office/powerpoint/2010/main" val="401607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C1929-8E5F-4541-ADE6-49AA54E3E97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D310FB-326F-4337-A248-AD8A61E8234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FB8D195-CF58-4561-ADC0-72147D09CE3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5E9E58E-620A-4550-A613-96F88FD53B7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4A232695-13CB-437F-94B9-2D0D2FAC22B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3705642-9871-4997-AFEA-E3FA1437AFC2}"/>
              </a:ext>
            </a:extLst>
          </p:cNvPr>
          <p:cNvSpPr>
            <a:spLocks noGrp="1"/>
          </p:cNvSpPr>
          <p:nvPr>
            <p:ph type="sldNum" sz="quarter" idx="12"/>
          </p:nvPr>
        </p:nvSpPr>
        <p:spPr/>
        <p:txBody>
          <a:bodyPr/>
          <a:lstStyle>
            <a:lvl1pPr>
              <a:defRPr/>
            </a:lvl1pPr>
          </a:lstStyle>
          <a:p>
            <a:fld id="{C386FA2D-B4CD-474A-8654-EA1C733B3D17}" type="slidenum">
              <a:rPr lang="en-US" altLang="zh-CN"/>
              <a:pPr/>
              <a:t>‹#›</a:t>
            </a:fld>
            <a:endParaRPr lang="en-US" altLang="zh-CN"/>
          </a:p>
        </p:txBody>
      </p:sp>
    </p:spTree>
    <p:extLst>
      <p:ext uri="{BB962C8B-B14F-4D97-AF65-F5344CB8AC3E}">
        <p14:creationId xmlns:p14="http://schemas.microsoft.com/office/powerpoint/2010/main" val="126661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CE578-9CAA-46A0-AABF-6998D725AB9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EC5EE15-F9DF-4C0C-BE56-F5F443A0F70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2311C1D-D353-4779-A4D8-3783B9BD0F1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5A5CCC5-AB5A-4862-AC69-B126EDB3B54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A41E9CA6-D157-4879-BC2D-CABC7039867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BE0155D-2E55-4D5B-AFC9-4809B5C01F7E}"/>
              </a:ext>
            </a:extLst>
          </p:cNvPr>
          <p:cNvSpPr>
            <a:spLocks noGrp="1"/>
          </p:cNvSpPr>
          <p:nvPr>
            <p:ph type="sldNum" sz="quarter" idx="12"/>
          </p:nvPr>
        </p:nvSpPr>
        <p:spPr/>
        <p:txBody>
          <a:bodyPr/>
          <a:lstStyle>
            <a:lvl1pPr>
              <a:defRPr/>
            </a:lvl1pPr>
          </a:lstStyle>
          <a:p>
            <a:fld id="{B1855C6D-36FB-4675-82E6-42D747D2D0CB}" type="slidenum">
              <a:rPr lang="en-US" altLang="zh-CN"/>
              <a:pPr/>
              <a:t>‹#›</a:t>
            </a:fld>
            <a:endParaRPr lang="en-US" altLang="zh-CN"/>
          </a:p>
        </p:txBody>
      </p:sp>
    </p:spTree>
    <p:extLst>
      <p:ext uri="{BB962C8B-B14F-4D97-AF65-F5344CB8AC3E}">
        <p14:creationId xmlns:p14="http://schemas.microsoft.com/office/powerpoint/2010/main" val="253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7826" name="Group 2">
            <a:extLst>
              <a:ext uri="{FF2B5EF4-FFF2-40B4-BE49-F238E27FC236}">
                <a16:creationId xmlns:a16="http://schemas.microsoft.com/office/drawing/2014/main" id="{7C14EFB6-CC90-4C89-935E-2117E2B6A8A3}"/>
              </a:ext>
            </a:extLst>
          </p:cNvPr>
          <p:cNvGrpSpPr>
            <a:grpSpLocks/>
          </p:cNvGrpSpPr>
          <p:nvPr/>
        </p:nvGrpSpPr>
        <p:grpSpPr bwMode="auto">
          <a:xfrm>
            <a:off x="1071563" y="304800"/>
            <a:ext cx="7615237" cy="1106488"/>
            <a:chOff x="675" y="192"/>
            <a:chExt cx="4797" cy="697"/>
          </a:xfrm>
        </p:grpSpPr>
        <p:sp>
          <p:nvSpPr>
            <p:cNvPr id="77827" name="Oval 3">
              <a:extLst>
                <a:ext uri="{FF2B5EF4-FFF2-40B4-BE49-F238E27FC236}">
                  <a16:creationId xmlns:a16="http://schemas.microsoft.com/office/drawing/2014/main" id="{54B5E0F1-B32E-4B76-AC78-FF5751A74791}"/>
                </a:ext>
              </a:extLst>
            </p:cNvPr>
            <p:cNvSpPr>
              <a:spLocks noChangeArrowheads="1"/>
            </p:cNvSpPr>
            <p:nvPr/>
          </p:nvSpPr>
          <p:spPr bwMode="hidden">
            <a:xfrm flipH="1">
              <a:off x="3067" y="192"/>
              <a:ext cx="696"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7828" name="Oval 4">
              <a:extLst>
                <a:ext uri="{FF2B5EF4-FFF2-40B4-BE49-F238E27FC236}">
                  <a16:creationId xmlns:a16="http://schemas.microsoft.com/office/drawing/2014/main" id="{F6774EBE-BABB-4E28-88D3-A314BA02178E}"/>
                </a:ext>
              </a:extLst>
            </p:cNvPr>
            <p:cNvSpPr>
              <a:spLocks noChangeArrowheads="1"/>
            </p:cNvSpPr>
            <p:nvPr/>
          </p:nvSpPr>
          <p:spPr bwMode="hidden">
            <a:xfrm flipH="1">
              <a:off x="4777" y="192"/>
              <a:ext cx="695"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7829" name="Oval 5">
              <a:extLst>
                <a:ext uri="{FF2B5EF4-FFF2-40B4-BE49-F238E27FC236}">
                  <a16:creationId xmlns:a16="http://schemas.microsoft.com/office/drawing/2014/main" id="{D54A7648-48B0-40FD-ACEF-C8331B8A663B}"/>
                </a:ext>
              </a:extLst>
            </p:cNvPr>
            <p:cNvSpPr>
              <a:spLocks noChangeArrowheads="1"/>
            </p:cNvSpPr>
            <p:nvPr/>
          </p:nvSpPr>
          <p:spPr bwMode="hidden">
            <a:xfrm flipH="1">
              <a:off x="675" y="193"/>
              <a:ext cx="695" cy="696"/>
            </a:xfrm>
            <a:prstGeom prst="ellipse">
              <a:avLst/>
            </a:prstGeom>
            <a:solidFill>
              <a:schemeClr val="accent2"/>
            </a:solidFill>
            <a:ln>
              <a:noFill/>
            </a:ln>
            <a:effectLst/>
            <a:extLst>
              <a:ext uri="{91240B29-F687-4F45-9708-019B960494DF}">
                <a14:hiddenLine xmlns:a14="http://schemas.microsoft.com/office/drawing/2010/main" w="2857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7830" name="Oval 6">
              <a:extLst>
                <a:ext uri="{FF2B5EF4-FFF2-40B4-BE49-F238E27FC236}">
                  <a16:creationId xmlns:a16="http://schemas.microsoft.com/office/drawing/2014/main" id="{A60FCA00-9DD9-496B-A23F-182CD75F2232}"/>
                </a:ext>
              </a:extLst>
            </p:cNvPr>
            <p:cNvSpPr>
              <a:spLocks noChangeArrowheads="1"/>
            </p:cNvSpPr>
            <p:nvPr/>
          </p:nvSpPr>
          <p:spPr bwMode="hidden">
            <a:xfrm flipH="1">
              <a:off x="3984" y="192"/>
              <a:ext cx="695" cy="696"/>
            </a:xfrm>
            <a:prstGeom prst="ellipse">
              <a:avLst/>
            </a:prstGeom>
            <a:noFill/>
            <a:ln w="28575">
              <a:solidFill>
                <a:schemeClr val="accent2"/>
              </a:solidFill>
              <a:round/>
              <a:headEnd/>
              <a:tailEnd/>
            </a:ln>
            <a:effectLst/>
            <a:extLst>
              <a:ext uri="{909E8E84-426E-40DD-AFC4-6F175D3DCCD1}">
                <a14:hiddenFill xmlns:a14="http://schemas.microsoft.com/office/drawing/2010/main">
                  <a:solidFill>
                    <a:srgbClr val="E0E0F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77831" name="Oval 7">
              <a:extLst>
                <a:ext uri="{FF2B5EF4-FFF2-40B4-BE49-F238E27FC236}">
                  <a16:creationId xmlns:a16="http://schemas.microsoft.com/office/drawing/2014/main" id="{B3006B1C-5644-4820-A2A3-DB8CDBF3F6C7}"/>
                </a:ext>
              </a:extLst>
            </p:cNvPr>
            <p:cNvSpPr>
              <a:spLocks noChangeArrowheads="1"/>
            </p:cNvSpPr>
            <p:nvPr/>
          </p:nvSpPr>
          <p:spPr bwMode="hidden">
            <a:xfrm flipH="1">
              <a:off x="1486" y="192"/>
              <a:ext cx="695" cy="696"/>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grpSp>
      <p:sp>
        <p:nvSpPr>
          <p:cNvPr id="77832" name="Rectangle 8">
            <a:extLst>
              <a:ext uri="{FF2B5EF4-FFF2-40B4-BE49-F238E27FC236}">
                <a16:creationId xmlns:a16="http://schemas.microsoft.com/office/drawing/2014/main" id="{A3F38AD7-DF96-47E4-AB3D-C1DEDFEC1E3C}"/>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7833" name="Rectangle 9">
            <a:extLst>
              <a:ext uri="{FF2B5EF4-FFF2-40B4-BE49-F238E27FC236}">
                <a16:creationId xmlns:a16="http://schemas.microsoft.com/office/drawing/2014/main" id="{BB05542A-F217-4D7E-9591-12E89E0C70B9}"/>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sp>
        <p:nvSpPr>
          <p:cNvPr id="77834" name="Rectangle 10">
            <a:extLst>
              <a:ext uri="{FF2B5EF4-FFF2-40B4-BE49-F238E27FC236}">
                <a16:creationId xmlns:a16="http://schemas.microsoft.com/office/drawing/2014/main" id="{97DFB1AA-9AED-44B5-A7FB-B5FC3CDF65BE}"/>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zh-CN"/>
          </a:p>
        </p:txBody>
      </p:sp>
      <p:sp>
        <p:nvSpPr>
          <p:cNvPr id="77835" name="Rectangle 11">
            <a:extLst>
              <a:ext uri="{FF2B5EF4-FFF2-40B4-BE49-F238E27FC236}">
                <a16:creationId xmlns:a16="http://schemas.microsoft.com/office/drawing/2014/main" id="{45056763-B039-4F91-8967-519A00902713}"/>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A62868FD-2D03-47D9-A38C-28F1C37CBC20}" type="slidenum">
              <a:rPr lang="en-US" altLang="zh-CN"/>
              <a:pPr/>
              <a:t>‹#›</a:t>
            </a:fld>
            <a:endParaRPr lang="en-US" altLang="zh-CN"/>
          </a:p>
        </p:txBody>
      </p:sp>
      <p:sp>
        <p:nvSpPr>
          <p:cNvPr id="77836" name="Rectangle 12">
            <a:extLst>
              <a:ext uri="{FF2B5EF4-FFF2-40B4-BE49-F238E27FC236}">
                <a16:creationId xmlns:a16="http://schemas.microsoft.com/office/drawing/2014/main" id="{6E613902-9618-467E-AD2C-048D2CE621EF}"/>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rtl="0" fontAlgn="base">
        <a:spcBef>
          <a:spcPct val="0"/>
        </a:spcBef>
        <a:spcAft>
          <a:spcPct val="0"/>
        </a:spcAft>
        <a:defRPr sz="3800" kern="1200">
          <a:solidFill>
            <a:schemeClr val="tx2"/>
          </a:solidFill>
          <a:latin typeface="+mj-lt"/>
          <a:ea typeface="+mj-ea"/>
          <a:cs typeface="+mj-cs"/>
        </a:defRPr>
      </a:lvl1pPr>
      <a:lvl2pPr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accent1"/>
        </a:buClr>
        <a:buFont typeface="Wingdings" panose="05000000000000000000" pitchFamily="2" charset="2"/>
        <a:buChar char="l"/>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7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Font typeface="Wingdings" panose="05000000000000000000" pitchFamily="2" charset="2"/>
        <a:buChar char="l"/>
        <a:defRPr sz="2300" kern="1200">
          <a:solidFill>
            <a:schemeClr val="tx1"/>
          </a:solidFill>
          <a:latin typeface="+mn-lt"/>
          <a:ea typeface="+mn-ea"/>
          <a:cs typeface="+mn-cs"/>
        </a:defRPr>
      </a:lvl3pPr>
      <a:lvl4pPr marL="1600200" indent="-228600" algn="l" rtl="0" fontAlgn="base">
        <a:spcBef>
          <a:spcPct val="20000"/>
        </a:spcBef>
        <a:spcAft>
          <a:spcPct val="0"/>
        </a:spcAft>
        <a:buClr>
          <a:schemeClr val="accent1"/>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2.xml"/><Relationship Id="rId7" Type="http://schemas.openxmlformats.org/officeDocument/2006/relationships/slide" Target="slide16.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14.xml"/><Relationship Id="rId4" Type="http://schemas.openxmlformats.org/officeDocument/2006/relationships/slide" Target="slide13.xml"/></Relationships>
</file>

<file path=ppt/slides/_rels/slide1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jpeg"/><Relationship Id="rId5" Type="http://schemas.openxmlformats.org/officeDocument/2006/relationships/slide" Target="slide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3.xml"/><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slide" Target="sl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slide" Target="slide32.xml"/><Relationship Id="rId4" Type="http://schemas.openxmlformats.org/officeDocument/2006/relationships/slide" Target="slide30.xml"/></Relationships>
</file>

<file path=ppt/slides/_rels/slide4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 Target="slide7.xml"/><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image" Target="../media/image73.jpeg"/></Relationships>
</file>

<file path=ppt/slides/_rels/slide4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9.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9.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5" Type="http://schemas.openxmlformats.org/officeDocument/2006/relationships/image" Target="../media/image93.w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95.w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34.xml"/><Relationship Id="rId7" Type="http://schemas.openxmlformats.org/officeDocument/2006/relationships/slide" Target="slide39.xml"/><Relationship Id="rId12" Type="http://schemas.openxmlformats.org/officeDocument/2006/relationships/image" Target="../media/image4.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37.xml"/><Relationship Id="rId11" Type="http://schemas.openxmlformats.org/officeDocument/2006/relationships/slide" Target="slide43.xml"/><Relationship Id="rId5" Type="http://schemas.openxmlformats.org/officeDocument/2006/relationships/slide" Target="slide36.xml"/><Relationship Id="rId10" Type="http://schemas.openxmlformats.org/officeDocument/2006/relationships/slide" Target="slide42.xml"/><Relationship Id="rId4" Type="http://schemas.openxmlformats.org/officeDocument/2006/relationships/slide" Target="slide35.xml"/><Relationship Id="rId9" Type="http://schemas.openxmlformats.org/officeDocument/2006/relationships/slide" Target="slide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49.xml"/><Relationship Id="rId7" Type="http://schemas.openxmlformats.org/officeDocument/2006/relationships/slide" Target="slide51.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slide" Target="slide48.xml"/><Relationship Id="rId4" Type="http://schemas.openxmlformats.org/officeDocument/2006/relationships/slide" Target="slide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C0061DE4-0D1A-4CDA-9240-AD5A0DD4A755}"/>
              </a:ext>
            </a:extLst>
          </p:cNvPr>
          <p:cNvSpPr>
            <a:spLocks noGrp="1" noChangeArrowheads="1"/>
          </p:cNvSpPr>
          <p:nvPr>
            <p:ph type="title"/>
          </p:nvPr>
        </p:nvSpPr>
        <p:spPr>
          <a:xfrm>
            <a:off x="0" y="188913"/>
            <a:ext cx="9144000" cy="908050"/>
          </a:xfrm>
        </p:spPr>
        <p:txBody>
          <a:bodyPr/>
          <a:lstStyle/>
          <a:p>
            <a:pPr algn="ctr"/>
            <a:r>
              <a:rPr lang="zh-CN" altLang="en-US"/>
              <a:t>第</a:t>
            </a:r>
            <a:r>
              <a:rPr lang="en-US" altLang="zh-CN"/>
              <a:t>7</a:t>
            </a:r>
            <a:r>
              <a:rPr lang="zh-CN" altLang="en-US"/>
              <a:t>章 </a:t>
            </a:r>
            <a:r>
              <a:rPr lang="zh-CN" altLang="en-US" b="1"/>
              <a:t>太阳系</a:t>
            </a:r>
          </a:p>
        </p:txBody>
      </p:sp>
      <p:sp>
        <p:nvSpPr>
          <p:cNvPr id="3076" name="Rectangle 4">
            <a:extLst>
              <a:ext uri="{FF2B5EF4-FFF2-40B4-BE49-F238E27FC236}">
                <a16:creationId xmlns:a16="http://schemas.microsoft.com/office/drawing/2014/main" id="{A76F0920-0EA4-4AC0-94E7-D7D0A36925A5}"/>
              </a:ext>
            </a:extLst>
          </p:cNvPr>
          <p:cNvSpPr>
            <a:spLocks noGrp="1" noChangeArrowheads="1"/>
          </p:cNvSpPr>
          <p:nvPr>
            <p:ph type="body" idx="1"/>
          </p:nvPr>
        </p:nvSpPr>
        <p:spPr>
          <a:xfrm>
            <a:off x="0" y="981075"/>
            <a:ext cx="9144000" cy="5903913"/>
          </a:xfrm>
        </p:spPr>
        <p:txBody>
          <a:bodyPr/>
          <a:lstStyle/>
          <a:p>
            <a:pPr marL="533400" indent="-533400">
              <a:lnSpc>
                <a:spcPct val="90000"/>
              </a:lnSpc>
              <a:buFont typeface="Wingdings" panose="05000000000000000000" pitchFamily="2" charset="2"/>
              <a:buNone/>
            </a:pPr>
            <a:r>
              <a:rPr lang="en-US" altLang="zh-CN" sz="2800" b="1"/>
              <a:t>     </a:t>
            </a:r>
            <a:r>
              <a:rPr lang="zh-CN" altLang="en-US" sz="2400" b="1">
                <a:hlinkClick r:id="rId2" action="ppaction://hlinksldjump"/>
              </a:rPr>
              <a:t>太阳系</a:t>
            </a:r>
            <a:r>
              <a:rPr lang="zh-CN" altLang="en-US" sz="2400" b="1"/>
              <a:t>由太阳、八大行星、矮行星以及太阳系小天体等构成。</a:t>
            </a:r>
          </a:p>
          <a:p>
            <a:pPr marL="533400" indent="-533400">
              <a:lnSpc>
                <a:spcPct val="90000"/>
              </a:lnSpc>
              <a:buFont typeface="Wingdings" panose="05000000000000000000" pitchFamily="2" charset="2"/>
              <a:buNone/>
            </a:pPr>
            <a:r>
              <a:rPr lang="en-US" altLang="zh-CN" sz="2400" b="1"/>
              <a:t>§7.1  </a:t>
            </a:r>
            <a:r>
              <a:rPr lang="zh-CN" altLang="en-US" sz="2400" b="1"/>
              <a:t>日心体系的确立                             </a:t>
            </a:r>
            <a:endParaRPr lang="zh-CN" altLang="en-US" sz="2400"/>
          </a:p>
          <a:p>
            <a:pPr marL="895350" lvl="1" indent="-438150">
              <a:lnSpc>
                <a:spcPct val="90000"/>
              </a:lnSpc>
              <a:buFont typeface="Wingdings" panose="05000000000000000000" pitchFamily="2" charset="2"/>
              <a:buNone/>
            </a:pPr>
            <a:r>
              <a:rPr lang="zh-CN" altLang="en-US" sz="2300"/>
              <a:t>一、</a:t>
            </a:r>
            <a:r>
              <a:rPr lang="zh-CN" altLang="en-US" sz="2300" b="1"/>
              <a:t>托勒密宇宙地心体系</a:t>
            </a:r>
            <a:r>
              <a:rPr lang="zh-CN" altLang="en-US" sz="2300"/>
              <a:t> （要点） </a:t>
            </a:r>
            <a:r>
              <a:rPr lang="zh-CN" altLang="en-US" sz="2300" b="1">
                <a:hlinkClick r:id="rId3" action="ppaction://hlinksldjump"/>
              </a:rPr>
              <a:t>图</a:t>
            </a:r>
            <a:r>
              <a:rPr lang="zh-CN" altLang="en-US" sz="2300" b="1"/>
              <a:t>及评价</a:t>
            </a:r>
          </a:p>
          <a:p>
            <a:pPr marL="895350" lvl="1" indent="-438150">
              <a:lnSpc>
                <a:spcPct val="90000"/>
              </a:lnSpc>
              <a:buFont typeface="Wingdings" panose="05000000000000000000" pitchFamily="2" charset="2"/>
              <a:buNone/>
            </a:pPr>
            <a:r>
              <a:rPr lang="zh-CN" altLang="en-US" sz="2300"/>
              <a:t>二、</a:t>
            </a:r>
            <a:r>
              <a:rPr lang="zh-CN" altLang="en-US" sz="2300" b="1"/>
              <a:t>哥白尼的宇宙日心体系</a:t>
            </a:r>
            <a:r>
              <a:rPr lang="zh-CN" altLang="en-US" sz="2300"/>
              <a:t> （要点）</a:t>
            </a:r>
            <a:r>
              <a:rPr lang="zh-CN" altLang="en-US" sz="2300" b="1">
                <a:hlinkClick r:id="rId4" action="ppaction://hlinksldjump"/>
              </a:rPr>
              <a:t>图</a:t>
            </a:r>
            <a:r>
              <a:rPr lang="zh-CN" altLang="en-US" sz="2300"/>
              <a:t> 及评价</a:t>
            </a:r>
          </a:p>
          <a:p>
            <a:pPr marL="895350" lvl="1" indent="-438150">
              <a:lnSpc>
                <a:spcPct val="90000"/>
              </a:lnSpc>
              <a:buFont typeface="Wingdings" panose="05000000000000000000" pitchFamily="2" charset="2"/>
              <a:buNone/>
            </a:pPr>
            <a:r>
              <a:rPr lang="zh-CN" altLang="en-US" sz="2300"/>
              <a:t>三、</a:t>
            </a:r>
            <a:r>
              <a:rPr lang="zh-CN" altLang="en-US" sz="2300" b="1"/>
              <a:t>科学实践对宇宙日心体系的证实</a:t>
            </a:r>
          </a:p>
          <a:p>
            <a:pPr marL="895350" lvl="1" indent="-438150" algn="just">
              <a:lnSpc>
                <a:spcPct val="90000"/>
              </a:lnSpc>
              <a:buFont typeface="Wingdings" panose="05000000000000000000" pitchFamily="2" charset="2"/>
              <a:buNone/>
            </a:pPr>
            <a:r>
              <a:rPr lang="zh-CN" altLang="en-US" sz="2300">
                <a:latin typeface="Times New Roman" panose="02020603050405020304" pitchFamily="18" charset="0"/>
              </a:rPr>
              <a:t>  </a:t>
            </a:r>
            <a:r>
              <a:rPr lang="en-US" altLang="zh-CN" sz="2300">
                <a:latin typeface="宋体" panose="02010600030101010101" pitchFamily="2" charset="-122"/>
              </a:rPr>
              <a:t>1</a:t>
            </a:r>
            <a:r>
              <a:rPr lang="en-US" altLang="zh-CN" sz="2300">
                <a:latin typeface="Times New Roman" panose="02020603050405020304" pitchFamily="18" charset="0"/>
              </a:rPr>
              <a:t>. </a:t>
            </a:r>
            <a:r>
              <a:rPr lang="zh-CN" altLang="en-US" sz="2300">
                <a:latin typeface="宋体" panose="02010600030101010101" pitchFamily="2" charset="-122"/>
              </a:rPr>
              <a:t>伽利略的发现</a:t>
            </a:r>
            <a:endParaRPr lang="zh-CN" altLang="en-US" sz="2300">
              <a:latin typeface="Times New Roman" panose="02020603050405020304" pitchFamily="18" charset="0"/>
              <a:cs typeface="Times New Roman" panose="02020603050405020304" pitchFamily="18" charset="0"/>
            </a:endParaRPr>
          </a:p>
          <a:p>
            <a:pPr marL="895350" lvl="1" indent="-438150" algn="just">
              <a:lnSpc>
                <a:spcPct val="90000"/>
              </a:lnSpc>
              <a:buFont typeface="Wingdings" panose="05000000000000000000" pitchFamily="2" charset="2"/>
              <a:buNone/>
            </a:pPr>
            <a:r>
              <a:rPr lang="zh-CN" altLang="en-US" sz="2300">
                <a:latin typeface="Times New Roman" panose="02020603050405020304" pitchFamily="18" charset="0"/>
                <a:cs typeface="Times New Roman" panose="02020603050405020304" pitchFamily="18" charset="0"/>
              </a:rPr>
              <a:t>  </a:t>
            </a:r>
            <a:r>
              <a:rPr lang="en-US" altLang="zh-CN" sz="2300">
                <a:latin typeface="宋体" panose="02010600030101010101" pitchFamily="2" charset="-122"/>
              </a:rPr>
              <a:t>2</a:t>
            </a:r>
            <a:r>
              <a:rPr lang="en-US" altLang="zh-CN" sz="2300">
                <a:latin typeface="Times New Roman" panose="02020603050405020304" pitchFamily="18" charset="0"/>
              </a:rPr>
              <a:t>. </a:t>
            </a:r>
            <a:r>
              <a:rPr lang="zh-CN" altLang="en-US" sz="2300">
                <a:latin typeface="宋体" panose="02010600030101010101" pitchFamily="2" charset="-122"/>
              </a:rPr>
              <a:t>开普勒发现行星运动三定律</a:t>
            </a:r>
            <a:r>
              <a:rPr lang="zh-CN" altLang="en-US" sz="2300" b="1">
                <a:latin typeface="宋体" panose="02010600030101010101" pitchFamily="2" charset="-122"/>
                <a:hlinkClick r:id="rId5" action="ppaction://hlinksldjump"/>
              </a:rPr>
              <a:t>图</a:t>
            </a:r>
            <a:endParaRPr lang="zh-CN" altLang="en-US" sz="2300" b="1">
              <a:latin typeface="宋体" panose="02010600030101010101" pitchFamily="2" charset="-122"/>
            </a:endParaRPr>
          </a:p>
          <a:p>
            <a:pPr marL="895350" lvl="1" indent="-438150" algn="just">
              <a:lnSpc>
                <a:spcPct val="90000"/>
              </a:lnSpc>
              <a:buFont typeface="Wingdings" panose="05000000000000000000" pitchFamily="2" charset="2"/>
              <a:buNone/>
            </a:pPr>
            <a:r>
              <a:rPr lang="zh-CN" altLang="en-US" sz="2300">
                <a:latin typeface="宋体" panose="02010600030101010101" pitchFamily="2" charset="-122"/>
              </a:rPr>
              <a:t> </a:t>
            </a:r>
            <a:r>
              <a:rPr lang="en-US" altLang="zh-CN" sz="2300">
                <a:latin typeface="宋体" panose="02010600030101010101" pitchFamily="2" charset="-122"/>
              </a:rPr>
              <a:t>3.</a:t>
            </a:r>
            <a:r>
              <a:rPr lang="zh-CN" altLang="en-US" sz="2300">
                <a:latin typeface="Times New Roman" panose="02020603050405020304" pitchFamily="18" charset="0"/>
              </a:rPr>
              <a:t>牛顿发现万有引力定律并对开普勒三定律作了修正</a:t>
            </a:r>
            <a:endParaRPr lang="zh-CN" altLang="en-US" sz="2300">
              <a:latin typeface="宋体" panose="02010600030101010101" pitchFamily="2" charset="-122"/>
            </a:endParaRPr>
          </a:p>
          <a:p>
            <a:pPr marL="895350" lvl="1" indent="-438150" algn="just">
              <a:lnSpc>
                <a:spcPct val="90000"/>
              </a:lnSpc>
              <a:buFont typeface="Wingdings" panose="05000000000000000000" pitchFamily="2" charset="2"/>
              <a:buNone/>
            </a:pPr>
            <a:r>
              <a:rPr lang="zh-CN" altLang="en-US" sz="2300">
                <a:latin typeface="宋体" panose="02010600030101010101" pitchFamily="2" charset="-122"/>
              </a:rPr>
              <a:t> </a:t>
            </a:r>
            <a:r>
              <a:rPr lang="en-US" altLang="zh-CN" sz="2300">
                <a:latin typeface="宋体" panose="02010600030101010101" pitchFamily="2" charset="-122"/>
              </a:rPr>
              <a:t>4.</a:t>
            </a:r>
            <a:r>
              <a:rPr lang="zh-CN" altLang="en-US" sz="2300">
                <a:latin typeface="Times New Roman" panose="02020603050405020304" pitchFamily="18" charset="0"/>
              </a:rPr>
              <a:t>光行差和周年视差的发现</a:t>
            </a:r>
            <a:endParaRPr lang="zh-CN" altLang="en-US" sz="2300">
              <a:latin typeface="宋体" panose="02010600030101010101" pitchFamily="2" charset="-122"/>
            </a:endParaRPr>
          </a:p>
          <a:p>
            <a:pPr marL="895350" lvl="1" indent="-438150" algn="just">
              <a:lnSpc>
                <a:spcPct val="90000"/>
              </a:lnSpc>
              <a:buFont typeface="Wingdings" panose="05000000000000000000" pitchFamily="2" charset="2"/>
              <a:buNone/>
            </a:pPr>
            <a:r>
              <a:rPr lang="zh-CN" altLang="en-US" sz="2300">
                <a:latin typeface="宋体" panose="02010600030101010101" pitchFamily="2" charset="-122"/>
              </a:rPr>
              <a:t> </a:t>
            </a:r>
            <a:r>
              <a:rPr lang="en-US" altLang="zh-CN" sz="2300">
                <a:latin typeface="宋体" panose="02010600030101010101" pitchFamily="2" charset="-122"/>
              </a:rPr>
              <a:t>5</a:t>
            </a:r>
            <a:r>
              <a:rPr lang="en-US" altLang="zh-CN" sz="2300">
                <a:latin typeface="Times New Roman" panose="02020603050405020304" pitchFamily="18" charset="0"/>
              </a:rPr>
              <a:t>. </a:t>
            </a:r>
            <a:r>
              <a:rPr lang="zh-CN" altLang="en-US" sz="2300">
                <a:latin typeface="Times New Roman" panose="02020603050405020304" pitchFamily="18" charset="0"/>
              </a:rPr>
              <a:t>海王星的发现</a:t>
            </a:r>
            <a:endParaRPr lang="zh-CN" altLang="en-US" sz="2300"/>
          </a:p>
          <a:p>
            <a:pPr marL="895350" lvl="1" indent="-438150">
              <a:lnSpc>
                <a:spcPct val="90000"/>
              </a:lnSpc>
              <a:buFont typeface="Wingdings" panose="05000000000000000000" pitchFamily="2" charset="2"/>
              <a:buNone/>
            </a:pPr>
            <a:r>
              <a:rPr lang="zh-CN" altLang="en-US" sz="2300" b="1"/>
              <a:t>四、行星的视运动及其解释</a:t>
            </a:r>
            <a:r>
              <a:rPr lang="zh-CN" altLang="en-US" sz="2300"/>
              <a:t>          </a:t>
            </a:r>
            <a:endParaRPr lang="zh-CN" altLang="en-US" sz="2300" b="1"/>
          </a:p>
          <a:p>
            <a:pPr marL="533400" indent="-533400">
              <a:lnSpc>
                <a:spcPct val="90000"/>
              </a:lnSpc>
              <a:buFont typeface="Wingdings" panose="05000000000000000000" pitchFamily="2" charset="2"/>
              <a:buNone/>
            </a:pPr>
            <a:r>
              <a:rPr lang="zh-CN" altLang="en-US" sz="2400" b="1"/>
              <a:t>         </a:t>
            </a:r>
            <a:r>
              <a:rPr lang="en-US" altLang="zh-CN" sz="2400"/>
              <a:t>1.</a:t>
            </a:r>
            <a:r>
              <a:rPr lang="zh-CN" altLang="en-US" sz="2400"/>
              <a:t>行星相对于太阳的视运动   </a:t>
            </a:r>
            <a:r>
              <a:rPr lang="zh-CN" altLang="en-US" sz="2400" b="1">
                <a:hlinkClick r:id="rId6" action="ppaction://hlinksldjump"/>
              </a:rPr>
              <a:t>图</a:t>
            </a:r>
            <a:endParaRPr lang="zh-CN" altLang="en-US" sz="2400" b="1"/>
          </a:p>
          <a:p>
            <a:pPr marL="533400" indent="-533400">
              <a:lnSpc>
                <a:spcPct val="90000"/>
              </a:lnSpc>
              <a:buFont typeface="Wingdings" panose="05000000000000000000" pitchFamily="2" charset="2"/>
              <a:buNone/>
            </a:pPr>
            <a:r>
              <a:rPr lang="zh-CN" altLang="en-US" sz="2400"/>
              <a:t>         </a:t>
            </a:r>
            <a:r>
              <a:rPr lang="en-US" altLang="zh-CN" sz="2400"/>
              <a:t>2.</a:t>
            </a:r>
            <a:r>
              <a:rPr lang="zh-CN" altLang="en-US" sz="2400"/>
              <a:t>行星相对于恒星的视运动   </a:t>
            </a:r>
            <a:r>
              <a:rPr lang="zh-CN" altLang="en-US" sz="2400" b="1">
                <a:hlinkClick r:id="rId7" action="ppaction://hlinksldjump"/>
              </a:rPr>
              <a:t>图</a:t>
            </a:r>
            <a:r>
              <a:rPr lang="zh-CN" altLang="en-US" sz="2400"/>
              <a:t>  </a:t>
            </a:r>
          </a:p>
          <a:p>
            <a:pPr marL="533400" indent="-533400">
              <a:lnSpc>
                <a:spcPct val="90000"/>
              </a:lnSpc>
              <a:buFont typeface="Wingdings" panose="05000000000000000000" pitchFamily="2" charset="2"/>
              <a:buNone/>
            </a:pPr>
            <a:r>
              <a:rPr lang="zh-CN" altLang="en-US" sz="2400"/>
              <a:t>         </a:t>
            </a:r>
            <a:r>
              <a:rPr lang="en-US" altLang="zh-CN" sz="2400"/>
              <a:t>3.</a:t>
            </a:r>
            <a:r>
              <a:rPr lang="zh-CN" altLang="en-US" sz="2400"/>
              <a:t>行星的会合运动 </a:t>
            </a:r>
            <a:r>
              <a:rPr lang="zh-CN" altLang="en-US" sz="2400" b="1">
                <a:hlinkClick r:id="rId8" action="ppaction://hlinksldjump"/>
              </a:rPr>
              <a:t>（行星会合运动方程式）</a:t>
            </a:r>
            <a:r>
              <a:rPr lang="zh-CN" alt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6">
                                            <p:txEl>
                                              <p:pRg st="1" end="1"/>
                                            </p:txEl>
                                          </p:spTgt>
                                        </p:tgtEl>
                                        <p:attrNameLst>
                                          <p:attrName>style.visibility</p:attrName>
                                        </p:attrNameLst>
                                      </p:cBhvr>
                                      <p:to>
                                        <p:strVal val="visible"/>
                                      </p:to>
                                    </p:set>
                                    <p:animEffect transition="in" filter="blinds(horizontal)">
                                      <p:cBhvr>
                                        <p:cTn id="7" dur="500"/>
                                        <p:tgtEl>
                                          <p:spTgt spid="307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6">
                                            <p:txEl>
                                              <p:pRg st="0" end="0"/>
                                            </p:txEl>
                                          </p:spTgt>
                                        </p:tgtEl>
                                        <p:attrNameLst>
                                          <p:attrName>style.visibility</p:attrName>
                                        </p:attrNameLst>
                                      </p:cBhvr>
                                      <p:to>
                                        <p:strVal val="visible"/>
                                      </p:to>
                                    </p:set>
                                    <p:animEffect transition="in" filter="blinds(horizontal)">
                                      <p:cBhvr>
                                        <p:cTn id="12" dur="500"/>
                                        <p:tgtEl>
                                          <p:spTgt spid="30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76">
                                            <p:txEl>
                                              <p:pRg st="2" end="2"/>
                                            </p:txEl>
                                          </p:spTgt>
                                        </p:tgtEl>
                                        <p:attrNameLst>
                                          <p:attrName>style.visibility</p:attrName>
                                        </p:attrNameLst>
                                      </p:cBhvr>
                                      <p:to>
                                        <p:strVal val="visible"/>
                                      </p:to>
                                    </p:set>
                                    <p:animEffect transition="in" filter="blinds(horizontal)">
                                      <p:cBhvr>
                                        <p:cTn id="17" dur="500"/>
                                        <p:tgtEl>
                                          <p:spTgt spid="307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76">
                                            <p:txEl>
                                              <p:pRg st="3" end="3"/>
                                            </p:txEl>
                                          </p:spTgt>
                                        </p:tgtEl>
                                        <p:attrNameLst>
                                          <p:attrName>style.visibility</p:attrName>
                                        </p:attrNameLst>
                                      </p:cBhvr>
                                      <p:to>
                                        <p:strVal val="visible"/>
                                      </p:to>
                                    </p:set>
                                    <p:animEffect transition="in" filter="blinds(horizontal)">
                                      <p:cBhvr>
                                        <p:cTn id="22" dur="500"/>
                                        <p:tgtEl>
                                          <p:spTgt spid="307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76">
                                            <p:txEl>
                                              <p:pRg st="4" end="4"/>
                                            </p:txEl>
                                          </p:spTgt>
                                        </p:tgtEl>
                                        <p:attrNameLst>
                                          <p:attrName>style.visibility</p:attrName>
                                        </p:attrNameLst>
                                      </p:cBhvr>
                                      <p:to>
                                        <p:strVal val="visible"/>
                                      </p:to>
                                    </p:set>
                                    <p:animEffect transition="in" filter="blinds(horizontal)">
                                      <p:cBhvr>
                                        <p:cTn id="27" dur="500"/>
                                        <p:tgtEl>
                                          <p:spTgt spid="307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076">
                                            <p:txEl>
                                              <p:pRg st="5" end="5"/>
                                            </p:txEl>
                                          </p:spTgt>
                                        </p:tgtEl>
                                        <p:attrNameLst>
                                          <p:attrName>style.visibility</p:attrName>
                                        </p:attrNameLst>
                                      </p:cBhvr>
                                      <p:to>
                                        <p:strVal val="visible"/>
                                      </p:to>
                                    </p:set>
                                    <p:animEffect transition="in" filter="blinds(horizontal)">
                                      <p:cBhvr>
                                        <p:cTn id="32" dur="500"/>
                                        <p:tgtEl>
                                          <p:spTgt spid="307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76">
                                            <p:txEl>
                                              <p:pRg st="6" end="6"/>
                                            </p:txEl>
                                          </p:spTgt>
                                        </p:tgtEl>
                                        <p:attrNameLst>
                                          <p:attrName>style.visibility</p:attrName>
                                        </p:attrNameLst>
                                      </p:cBhvr>
                                      <p:to>
                                        <p:strVal val="visible"/>
                                      </p:to>
                                    </p:set>
                                    <p:animEffect transition="in" filter="blinds(horizontal)">
                                      <p:cBhvr>
                                        <p:cTn id="37" dur="500"/>
                                        <p:tgtEl>
                                          <p:spTgt spid="307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076">
                                            <p:txEl>
                                              <p:pRg st="7" end="7"/>
                                            </p:txEl>
                                          </p:spTgt>
                                        </p:tgtEl>
                                        <p:attrNameLst>
                                          <p:attrName>style.visibility</p:attrName>
                                        </p:attrNameLst>
                                      </p:cBhvr>
                                      <p:to>
                                        <p:strVal val="visible"/>
                                      </p:to>
                                    </p:set>
                                    <p:animEffect transition="in" filter="blinds(horizontal)">
                                      <p:cBhvr>
                                        <p:cTn id="42" dur="500"/>
                                        <p:tgtEl>
                                          <p:spTgt spid="3076">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076">
                                            <p:txEl>
                                              <p:pRg st="8" end="8"/>
                                            </p:txEl>
                                          </p:spTgt>
                                        </p:tgtEl>
                                        <p:attrNameLst>
                                          <p:attrName>style.visibility</p:attrName>
                                        </p:attrNameLst>
                                      </p:cBhvr>
                                      <p:to>
                                        <p:strVal val="visible"/>
                                      </p:to>
                                    </p:set>
                                    <p:animEffect transition="in" filter="blinds(horizontal)">
                                      <p:cBhvr>
                                        <p:cTn id="47" dur="500"/>
                                        <p:tgtEl>
                                          <p:spTgt spid="3076">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076">
                                            <p:txEl>
                                              <p:pRg st="9" end="9"/>
                                            </p:txEl>
                                          </p:spTgt>
                                        </p:tgtEl>
                                        <p:attrNameLst>
                                          <p:attrName>style.visibility</p:attrName>
                                        </p:attrNameLst>
                                      </p:cBhvr>
                                      <p:to>
                                        <p:strVal val="visible"/>
                                      </p:to>
                                    </p:set>
                                    <p:animEffect transition="in" filter="blinds(horizontal)">
                                      <p:cBhvr>
                                        <p:cTn id="52" dur="500"/>
                                        <p:tgtEl>
                                          <p:spTgt spid="3076">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076">
                                            <p:txEl>
                                              <p:pRg st="10" end="10"/>
                                            </p:txEl>
                                          </p:spTgt>
                                        </p:tgtEl>
                                        <p:attrNameLst>
                                          <p:attrName>style.visibility</p:attrName>
                                        </p:attrNameLst>
                                      </p:cBhvr>
                                      <p:to>
                                        <p:strVal val="visible"/>
                                      </p:to>
                                    </p:set>
                                    <p:animEffect transition="in" filter="blinds(horizontal)">
                                      <p:cBhvr>
                                        <p:cTn id="57" dur="500"/>
                                        <p:tgtEl>
                                          <p:spTgt spid="3076">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076">
                                            <p:txEl>
                                              <p:pRg st="11" end="11"/>
                                            </p:txEl>
                                          </p:spTgt>
                                        </p:tgtEl>
                                        <p:attrNameLst>
                                          <p:attrName>style.visibility</p:attrName>
                                        </p:attrNameLst>
                                      </p:cBhvr>
                                      <p:to>
                                        <p:strVal val="visible"/>
                                      </p:to>
                                    </p:set>
                                    <p:animEffect transition="in" filter="blinds(horizontal)">
                                      <p:cBhvr>
                                        <p:cTn id="62" dur="500"/>
                                        <p:tgtEl>
                                          <p:spTgt spid="3076">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3076">
                                            <p:txEl>
                                              <p:pRg st="12" end="12"/>
                                            </p:txEl>
                                          </p:spTgt>
                                        </p:tgtEl>
                                        <p:attrNameLst>
                                          <p:attrName>style.visibility</p:attrName>
                                        </p:attrNameLst>
                                      </p:cBhvr>
                                      <p:to>
                                        <p:strVal val="visible"/>
                                      </p:to>
                                    </p:set>
                                    <p:animEffect transition="in" filter="blinds(horizontal)">
                                      <p:cBhvr>
                                        <p:cTn id="67" dur="500"/>
                                        <p:tgtEl>
                                          <p:spTgt spid="3076">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076">
                                            <p:txEl>
                                              <p:pRg st="13" end="13"/>
                                            </p:txEl>
                                          </p:spTgt>
                                        </p:tgtEl>
                                        <p:attrNameLst>
                                          <p:attrName>style.visibility</p:attrName>
                                        </p:attrNameLst>
                                      </p:cBhvr>
                                      <p:to>
                                        <p:strVal val="visible"/>
                                      </p:to>
                                    </p:set>
                                    <p:animEffect transition="in" filter="blinds(horizontal)">
                                      <p:cBhvr>
                                        <p:cTn id="72" dur="500"/>
                                        <p:tgtEl>
                                          <p:spTgt spid="307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a:extLst>
              <a:ext uri="{FF2B5EF4-FFF2-40B4-BE49-F238E27FC236}">
                <a16:creationId xmlns:a16="http://schemas.microsoft.com/office/drawing/2014/main" id="{AD6A01CC-5743-4F23-83F5-ED91A55B49BD}"/>
              </a:ext>
            </a:extLst>
          </p:cNvPr>
          <p:cNvSpPr>
            <a:spLocks noGrp="1" noChangeArrowheads="1"/>
          </p:cNvSpPr>
          <p:nvPr>
            <p:ph type="body" idx="1"/>
          </p:nvPr>
        </p:nvSpPr>
        <p:spPr>
          <a:xfrm>
            <a:off x="179388" y="333375"/>
            <a:ext cx="8515350" cy="5475288"/>
          </a:xfrm>
        </p:spPr>
        <p:txBody>
          <a:bodyPr/>
          <a:lstStyle/>
          <a:p>
            <a:pPr algn="ctr">
              <a:lnSpc>
                <a:spcPct val="80000"/>
              </a:lnSpc>
              <a:buFont typeface="Wingdings" panose="05000000000000000000" pitchFamily="2" charset="2"/>
              <a:buNone/>
            </a:pPr>
            <a:r>
              <a:rPr lang="en-US" altLang="zh-CN" sz="2400" b="1"/>
              <a:t>§7.5  </a:t>
            </a:r>
            <a:r>
              <a:rPr lang="zh-CN" altLang="en-US" sz="2400" b="1"/>
              <a:t>太阳系的疆域 </a:t>
            </a:r>
          </a:p>
          <a:p>
            <a:pPr algn="just">
              <a:lnSpc>
                <a:spcPct val="80000"/>
              </a:lnSpc>
              <a:buFont typeface="Wingdings" panose="05000000000000000000" pitchFamily="2" charset="2"/>
              <a:buNone/>
            </a:pPr>
            <a:r>
              <a:rPr lang="zh-CN" altLang="en-US" sz="2000" b="1">
                <a:latin typeface="宋体" panose="02010600030101010101" pitchFamily="2" charset="-122"/>
              </a:rPr>
              <a:t>一、太阳系的疆界半径范围确定：</a:t>
            </a:r>
            <a:endParaRPr lang="zh-CN" altLang="en-US" sz="2000" b="1">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None/>
            </a:pPr>
            <a:r>
              <a:rPr lang="en-US" altLang="zh-CN" sz="1800">
                <a:latin typeface="Times New Roman" panose="02020603050405020304" pitchFamily="18" charset="0"/>
                <a:cs typeface="Times New Roman" panose="02020603050405020304" pitchFamily="18" charset="0"/>
              </a:rPr>
              <a:t>1</a:t>
            </a:r>
            <a:r>
              <a:rPr lang="zh-CN" altLang="en-US" sz="1800">
                <a:latin typeface="宋体" panose="02010600030101010101" pitchFamily="2" charset="-122"/>
              </a:rPr>
              <a:t>．若以冥王星轨道为界约</a:t>
            </a:r>
            <a:r>
              <a:rPr lang="en-US" altLang="zh-CN" sz="1800">
                <a:latin typeface="Times New Roman" panose="02020603050405020304" pitchFamily="18" charset="0"/>
                <a:cs typeface="Times New Roman" panose="02020603050405020304" pitchFamily="18" charset="0"/>
              </a:rPr>
              <a:t>40AU</a:t>
            </a:r>
            <a:r>
              <a:rPr lang="zh-CN" altLang="en-US" sz="1800">
                <a:latin typeface="宋体" panose="02010600030101010101" pitchFamily="2" charset="-122"/>
              </a:rPr>
              <a:t>；</a:t>
            </a:r>
            <a:endParaRPr lang="zh-CN" altLang="en-US" sz="180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None/>
            </a:pPr>
            <a:r>
              <a:rPr lang="en-US" altLang="zh-CN" sz="1800">
                <a:latin typeface="Times New Roman" panose="02020603050405020304" pitchFamily="18" charset="0"/>
                <a:cs typeface="Times New Roman" panose="02020603050405020304" pitchFamily="18" charset="0"/>
              </a:rPr>
              <a:t>2</a:t>
            </a:r>
            <a:r>
              <a:rPr lang="zh-CN" altLang="en-US" sz="1800">
                <a:latin typeface="宋体" panose="02010600030101010101" pitchFamily="2" charset="-122"/>
              </a:rPr>
              <a:t>．按彗星起源假说中的柯伊伯彗星带是：</a:t>
            </a:r>
            <a:r>
              <a:rPr lang="en-US" altLang="zh-CN" sz="1800">
                <a:latin typeface="Times New Roman" panose="02020603050405020304" pitchFamily="18" charset="0"/>
                <a:cs typeface="Times New Roman" panose="02020603050405020304" pitchFamily="18" charset="0"/>
              </a:rPr>
              <a:t>50</a:t>
            </a:r>
            <a:r>
              <a:rPr lang="zh-CN" altLang="en-US" sz="1800">
                <a:latin typeface="宋体" panose="02010600030101010101" pitchFamily="2" charset="-122"/>
              </a:rPr>
              <a:t>～</a:t>
            </a:r>
            <a:r>
              <a:rPr lang="en-US" altLang="zh-CN" sz="1800">
                <a:latin typeface="Times New Roman" panose="02020603050405020304" pitchFamily="18" charset="0"/>
                <a:cs typeface="Times New Roman" panose="02020603050405020304" pitchFamily="18" charset="0"/>
              </a:rPr>
              <a:t>1000AU</a:t>
            </a:r>
            <a:r>
              <a:rPr lang="zh-CN" altLang="en-US" sz="1800">
                <a:latin typeface="宋体" panose="02010600030101010101" pitchFamily="2" charset="-122"/>
              </a:rPr>
              <a:t>。</a:t>
            </a:r>
          </a:p>
          <a:p>
            <a:pPr algn="just">
              <a:lnSpc>
                <a:spcPct val="80000"/>
              </a:lnSpc>
              <a:buFont typeface="Wingdings" panose="05000000000000000000" pitchFamily="2" charset="2"/>
              <a:buNone/>
            </a:pPr>
            <a:r>
              <a:rPr lang="zh-CN" altLang="en-US" sz="1800">
                <a:latin typeface="宋体" panose="02010600030101010101" pitchFamily="2" charset="-122"/>
              </a:rPr>
              <a:t>   依奥尔特云（</a:t>
            </a:r>
            <a:r>
              <a:rPr lang="en-US" altLang="zh-CN" sz="1800">
                <a:latin typeface="Times New Roman" panose="02020603050405020304" pitchFamily="18" charset="0"/>
                <a:cs typeface="Times New Roman" panose="02020603050405020304" pitchFamily="18" charset="0"/>
              </a:rPr>
              <a:t>Oort Cloud</a:t>
            </a:r>
            <a:r>
              <a:rPr lang="zh-CN" altLang="en-US" sz="1800">
                <a:latin typeface="宋体" panose="02010600030101010101" pitchFamily="2" charset="-122"/>
              </a:rPr>
              <a:t>）是：</a:t>
            </a:r>
            <a:r>
              <a:rPr lang="en-US" altLang="zh-CN" sz="1800">
                <a:latin typeface="Times New Roman" panose="02020603050405020304" pitchFamily="18" charset="0"/>
                <a:cs typeface="Times New Roman" panose="02020603050405020304" pitchFamily="18" charset="0"/>
              </a:rPr>
              <a:t>10</a:t>
            </a:r>
            <a:r>
              <a:rPr lang="zh-CN" altLang="en-US" sz="1800">
                <a:latin typeface="宋体" panose="02010600030101010101" pitchFamily="2" charset="-122"/>
              </a:rPr>
              <a:t>万</a:t>
            </a:r>
            <a:r>
              <a:rPr lang="en-US" altLang="zh-CN" sz="1800">
                <a:latin typeface="Times New Roman" panose="02020603050405020304" pitchFamily="18" charset="0"/>
                <a:cs typeface="Times New Roman" panose="02020603050405020304" pitchFamily="18" charset="0"/>
              </a:rPr>
              <a:t>AU</a:t>
            </a:r>
            <a:r>
              <a:rPr lang="zh-CN" altLang="en-US" sz="1800">
                <a:latin typeface="宋体" panose="02010600030101010101" pitchFamily="2" charset="-122"/>
              </a:rPr>
              <a:t>～</a:t>
            </a:r>
            <a:r>
              <a:rPr lang="en-US" altLang="zh-CN" sz="1800">
                <a:latin typeface="Times New Roman" panose="02020603050405020304" pitchFamily="18" charset="0"/>
                <a:cs typeface="Times New Roman" panose="02020603050405020304" pitchFamily="18" charset="0"/>
              </a:rPr>
              <a:t>0.5Ly</a:t>
            </a:r>
            <a:r>
              <a:rPr lang="zh-CN" altLang="en-US" sz="1800">
                <a:latin typeface="宋体" panose="02010600030101010101" pitchFamily="2" charset="-122"/>
              </a:rPr>
              <a:t>；</a:t>
            </a:r>
            <a:endParaRPr lang="zh-CN" altLang="en-US" sz="1800">
              <a:latin typeface="Times New Roman" panose="02020603050405020304" pitchFamily="18" charset="0"/>
              <a:cs typeface="Times New Roman" panose="02020603050405020304" pitchFamily="18" charset="0"/>
            </a:endParaRPr>
          </a:p>
          <a:p>
            <a:pPr algn="just">
              <a:lnSpc>
                <a:spcPct val="80000"/>
              </a:lnSpc>
              <a:buFont typeface="Wingdings" panose="05000000000000000000" pitchFamily="2" charset="2"/>
              <a:buNone/>
            </a:pPr>
            <a:r>
              <a:rPr lang="en-US" altLang="zh-CN" sz="1800">
                <a:latin typeface="Times New Roman" panose="02020603050405020304" pitchFamily="18" charset="0"/>
                <a:cs typeface="Times New Roman" panose="02020603050405020304" pitchFamily="18" charset="0"/>
              </a:rPr>
              <a:t>3</a:t>
            </a:r>
            <a:r>
              <a:rPr lang="zh-CN" altLang="en-US" sz="1800">
                <a:latin typeface="宋体" panose="02010600030101010101" pitchFamily="2" charset="-122"/>
              </a:rPr>
              <a:t>．依太阳风层顶：</a:t>
            </a:r>
            <a:r>
              <a:rPr lang="en-US" altLang="zh-CN" sz="1800">
                <a:latin typeface="Times New Roman" panose="02020603050405020304" pitchFamily="18" charset="0"/>
                <a:cs typeface="Times New Roman" panose="02020603050405020304" pitchFamily="18" charset="0"/>
              </a:rPr>
              <a:t>100</a:t>
            </a:r>
            <a:r>
              <a:rPr lang="zh-CN" altLang="en-US" sz="1800">
                <a:latin typeface="宋体" panose="02010600030101010101" pitchFamily="2" charset="-122"/>
              </a:rPr>
              <a:t>～</a:t>
            </a:r>
            <a:r>
              <a:rPr lang="en-US" altLang="zh-CN" sz="1800">
                <a:latin typeface="Times New Roman" panose="02020603050405020304" pitchFamily="18" charset="0"/>
                <a:cs typeface="Times New Roman" panose="02020603050405020304" pitchFamily="18" charset="0"/>
              </a:rPr>
              <a:t>160AU</a:t>
            </a:r>
            <a:r>
              <a:rPr lang="zh-CN" altLang="en-US" sz="1800">
                <a:latin typeface="宋体" panose="02010600030101010101" pitchFamily="2" charset="-122"/>
              </a:rPr>
              <a:t>；</a:t>
            </a:r>
          </a:p>
          <a:p>
            <a:pPr algn="just">
              <a:lnSpc>
                <a:spcPct val="80000"/>
              </a:lnSpc>
              <a:buFont typeface="Wingdings" panose="05000000000000000000" pitchFamily="2" charset="2"/>
              <a:buNone/>
            </a:pPr>
            <a:r>
              <a:rPr lang="en-US" altLang="zh-CN" sz="1800">
                <a:latin typeface="宋体" panose="02010600030101010101" pitchFamily="2" charset="-122"/>
              </a:rPr>
              <a:t>4. </a:t>
            </a:r>
            <a:r>
              <a:rPr lang="zh-CN" altLang="en-US" sz="1800">
                <a:latin typeface="宋体" panose="02010600030101010101" pitchFamily="2" charset="-122"/>
              </a:rPr>
              <a:t>理论计算得到的太阳系引力范围为</a:t>
            </a:r>
            <a:r>
              <a:rPr lang="en-US" altLang="zh-CN" sz="1800">
                <a:latin typeface="Times New Roman" panose="02020603050405020304" pitchFamily="18" charset="0"/>
                <a:cs typeface="Times New Roman" panose="02020603050405020304" pitchFamily="18" charset="0"/>
              </a:rPr>
              <a:t>15</a:t>
            </a:r>
            <a:r>
              <a:rPr lang="zh-CN" altLang="en-US" sz="1800">
                <a:latin typeface="宋体" panose="02010600030101010101" pitchFamily="2" charset="-122"/>
              </a:rPr>
              <a:t>～</a:t>
            </a:r>
            <a:r>
              <a:rPr lang="en-US" altLang="zh-CN" sz="1800">
                <a:latin typeface="Times New Roman" panose="02020603050405020304" pitchFamily="18" charset="0"/>
                <a:cs typeface="Times New Roman" panose="02020603050405020304" pitchFamily="18" charset="0"/>
              </a:rPr>
              <a:t>23</a:t>
            </a:r>
            <a:r>
              <a:rPr lang="zh-CN" altLang="en-US" sz="1800">
                <a:latin typeface="宋体" panose="02010600030101010101" pitchFamily="2" charset="-122"/>
              </a:rPr>
              <a:t>万</a:t>
            </a:r>
            <a:r>
              <a:rPr lang="en-US" altLang="zh-CN" sz="1800">
                <a:latin typeface="Times New Roman" panose="02020603050405020304" pitchFamily="18" charset="0"/>
                <a:cs typeface="Times New Roman" panose="02020603050405020304" pitchFamily="18" charset="0"/>
              </a:rPr>
              <a:t>AU</a:t>
            </a:r>
            <a:r>
              <a:rPr lang="zh-CN" altLang="en-US" sz="1800">
                <a:latin typeface="宋体" panose="02010600030101010101" pitchFamily="2" charset="-122"/>
              </a:rPr>
              <a:t>。</a:t>
            </a:r>
            <a:endParaRPr lang="zh-CN" altLang="en-US" sz="1800" b="1"/>
          </a:p>
          <a:p>
            <a:pPr>
              <a:lnSpc>
                <a:spcPct val="80000"/>
              </a:lnSpc>
              <a:buFont typeface="Wingdings" panose="05000000000000000000" pitchFamily="2" charset="2"/>
              <a:buNone/>
            </a:pPr>
            <a:r>
              <a:rPr lang="zh-CN" altLang="en-US" sz="2000" b="1"/>
              <a:t>二、太阳系标准大行星的条件</a:t>
            </a:r>
          </a:p>
          <a:p>
            <a:pPr>
              <a:lnSpc>
                <a:spcPct val="80000"/>
              </a:lnSpc>
              <a:buFont typeface="Wingdings" panose="05000000000000000000" pitchFamily="2" charset="2"/>
              <a:buNone/>
            </a:pPr>
            <a:r>
              <a:rPr lang="en-US" altLang="zh-CN" sz="1800"/>
              <a:t>1.</a:t>
            </a:r>
            <a:r>
              <a:rPr lang="zh-CN" altLang="en-US" sz="1800"/>
              <a:t>冥王星的降级</a:t>
            </a:r>
          </a:p>
          <a:p>
            <a:pPr>
              <a:lnSpc>
                <a:spcPct val="80000"/>
              </a:lnSpc>
              <a:buFont typeface="Wingdings" panose="05000000000000000000" pitchFamily="2" charset="2"/>
              <a:buNone/>
            </a:pPr>
            <a:r>
              <a:rPr lang="en-US" altLang="zh-CN" sz="1800"/>
              <a:t>2.</a:t>
            </a:r>
            <a:r>
              <a:rPr lang="zh-CN" altLang="en-US" sz="1800"/>
              <a:t>历史上讨论的“第十大行星“之谜</a:t>
            </a:r>
          </a:p>
          <a:p>
            <a:pPr algn="just">
              <a:lnSpc>
                <a:spcPct val="80000"/>
              </a:lnSpc>
              <a:buFont typeface="Wingdings" panose="05000000000000000000" pitchFamily="2" charset="2"/>
              <a:buNone/>
            </a:pPr>
            <a:endParaRPr lang="zh-CN" altLang="en-US" sz="1800"/>
          </a:p>
          <a:p>
            <a:pPr algn="ctr">
              <a:lnSpc>
                <a:spcPct val="80000"/>
              </a:lnSpc>
              <a:buFont typeface="Wingdings" panose="05000000000000000000" pitchFamily="2" charset="2"/>
              <a:buNone/>
            </a:pPr>
            <a:r>
              <a:rPr lang="en-US" altLang="zh-CN" sz="2400" b="1"/>
              <a:t>§7.6  </a:t>
            </a:r>
            <a:r>
              <a:rPr lang="zh-CN" altLang="en-US" sz="2400" b="1"/>
              <a:t>太阳系的起源和演化</a:t>
            </a:r>
            <a:r>
              <a:rPr lang="zh-CN" altLang="en-US" sz="2800" b="1"/>
              <a:t>  </a:t>
            </a:r>
          </a:p>
          <a:p>
            <a:pPr>
              <a:lnSpc>
                <a:spcPct val="80000"/>
              </a:lnSpc>
              <a:buFont typeface="Wingdings" panose="05000000000000000000" pitchFamily="2" charset="2"/>
              <a:buNone/>
            </a:pPr>
            <a:r>
              <a:rPr lang="zh-CN" altLang="en-US" sz="2000" b="1"/>
              <a:t>一、康德和拉普拉斯星云说  </a:t>
            </a:r>
            <a:r>
              <a:rPr lang="zh-CN" altLang="en-US" sz="2000" b="1">
                <a:hlinkClick r:id="rId2" action="ppaction://hlinksldjump"/>
              </a:rPr>
              <a:t>图</a:t>
            </a:r>
            <a:endParaRPr lang="zh-CN" altLang="en-US" sz="2000" b="1"/>
          </a:p>
          <a:p>
            <a:pPr>
              <a:lnSpc>
                <a:spcPct val="80000"/>
              </a:lnSpc>
              <a:buFont typeface="Wingdings" panose="05000000000000000000" pitchFamily="2" charset="2"/>
              <a:buNone/>
            </a:pPr>
            <a:r>
              <a:rPr lang="zh-CN" altLang="en-US" sz="2000" b="1"/>
              <a:t>二、灾变说  </a:t>
            </a:r>
          </a:p>
          <a:p>
            <a:pPr>
              <a:lnSpc>
                <a:spcPct val="80000"/>
              </a:lnSpc>
              <a:buFont typeface="Wingdings" panose="05000000000000000000" pitchFamily="2" charset="2"/>
              <a:buNone/>
            </a:pPr>
            <a:r>
              <a:rPr lang="zh-CN" altLang="en-US" sz="2000" b="1"/>
              <a:t>三、二十世纪的各种星云说 </a:t>
            </a:r>
          </a:p>
          <a:p>
            <a:pPr>
              <a:lnSpc>
                <a:spcPct val="80000"/>
              </a:lnSpc>
              <a:buFont typeface="Wingdings" panose="05000000000000000000" pitchFamily="2" charset="2"/>
              <a:buNone/>
            </a:pPr>
            <a:r>
              <a:rPr lang="zh-CN" altLang="en-US" sz="2000" b="1"/>
              <a:t>四、戴文赛关于太阳系起源的学说</a:t>
            </a:r>
            <a:r>
              <a:rPr lang="zh-CN" altLang="en-US" sz="2000"/>
              <a:t>    </a:t>
            </a:r>
            <a:r>
              <a:rPr lang="zh-CN" altLang="en-US" sz="1800"/>
              <a:t> </a:t>
            </a:r>
            <a:r>
              <a:rPr lang="zh-CN" altLang="en-US" sz="2000">
                <a:hlinkClick r:id="rId3" action="ppaction://hlinksldjump"/>
              </a:rPr>
              <a:t>图</a:t>
            </a:r>
            <a:endParaRPr lang="zh-CN" altLang="en-US" sz="2000"/>
          </a:p>
        </p:txBody>
      </p:sp>
      <p:sp>
        <p:nvSpPr>
          <p:cNvPr id="5125" name="AutoShape 5">
            <a:hlinkClick r:id="" action="ppaction://hlinkshowjump?jump=lastslide" highlightClick="1"/>
            <a:extLst>
              <a:ext uri="{FF2B5EF4-FFF2-40B4-BE49-F238E27FC236}">
                <a16:creationId xmlns:a16="http://schemas.microsoft.com/office/drawing/2014/main" id="{AD65D81F-3D53-4546-BBFB-50CE8DB422F0}"/>
              </a:ext>
            </a:extLst>
          </p:cNvPr>
          <p:cNvSpPr>
            <a:spLocks noChangeArrowheads="1"/>
          </p:cNvSpPr>
          <p:nvPr/>
        </p:nvSpPr>
        <p:spPr bwMode="auto">
          <a:xfrm>
            <a:off x="8172450" y="6021388"/>
            <a:ext cx="720725"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4880BEA-248A-42D2-B8DC-39E5220B083C}"/>
              </a:ext>
            </a:extLst>
          </p:cNvPr>
          <p:cNvSpPr>
            <a:spLocks noChangeArrowheads="1"/>
          </p:cNvSpPr>
          <p:nvPr/>
        </p:nvSpPr>
        <p:spPr bwMode="auto">
          <a:xfrm>
            <a:off x="809625" y="1185863"/>
            <a:ext cx="752475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485775" algn="l"/>
              </a:tabLst>
              <a:defRPr>
                <a:solidFill>
                  <a:schemeClr val="tx1"/>
                </a:solidFill>
                <a:latin typeface="Arial" panose="020B0604020202020204" pitchFamily="34" charset="0"/>
                <a:ea typeface="宋体" panose="02010600030101010101" pitchFamily="2" charset="-122"/>
              </a:defRPr>
            </a:lvl1pPr>
            <a:lvl2pPr>
              <a:tabLst>
                <a:tab pos="485775" algn="l"/>
              </a:tabLst>
              <a:defRPr>
                <a:solidFill>
                  <a:schemeClr val="tx1"/>
                </a:solidFill>
                <a:latin typeface="Arial" panose="020B0604020202020204" pitchFamily="34" charset="0"/>
                <a:ea typeface="宋体" panose="02010600030101010101" pitchFamily="2" charset="-122"/>
              </a:defRPr>
            </a:lvl2pPr>
            <a:lvl3pPr>
              <a:tabLst>
                <a:tab pos="485775" algn="l"/>
              </a:tabLst>
              <a:defRPr>
                <a:solidFill>
                  <a:schemeClr val="tx1"/>
                </a:solidFill>
                <a:latin typeface="Arial" panose="020B0604020202020204" pitchFamily="34" charset="0"/>
                <a:ea typeface="宋体" panose="02010600030101010101" pitchFamily="2" charset="-122"/>
              </a:defRPr>
            </a:lvl3pPr>
            <a:lvl4pPr>
              <a:tabLst>
                <a:tab pos="485775" algn="l"/>
              </a:tabLst>
              <a:defRPr>
                <a:solidFill>
                  <a:schemeClr val="tx1"/>
                </a:solidFill>
                <a:latin typeface="Arial" panose="020B0604020202020204" pitchFamily="34" charset="0"/>
                <a:ea typeface="宋体" panose="02010600030101010101" pitchFamily="2" charset="-122"/>
              </a:defRPr>
            </a:lvl4pPr>
            <a:lvl5pPr>
              <a:tabLst>
                <a:tab pos="48577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48577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48577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48577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485775" algn="l"/>
              </a:tabLst>
              <a:defRPr>
                <a:solidFill>
                  <a:schemeClr val="tx1"/>
                </a:solidFill>
                <a:latin typeface="Arial" panose="020B0604020202020204" pitchFamily="34" charset="0"/>
                <a:ea typeface="宋体" panose="02010600030101010101" pitchFamily="2" charset="-122"/>
              </a:defRPr>
            </a:lvl9pPr>
          </a:lstStyle>
          <a:p>
            <a:r>
              <a:rPr lang="zh-CN" altLang="en-US" b="1"/>
              <a:t>思考与练习题</a:t>
            </a:r>
            <a:endParaRPr lang="zh-CN" altLang="en-US"/>
          </a:p>
          <a:p>
            <a:r>
              <a:rPr lang="zh-CN" altLang="en-US"/>
              <a:t>１．托勒密的宇宙地心体系的要点是什么？</a:t>
            </a:r>
          </a:p>
          <a:p>
            <a:r>
              <a:rPr lang="zh-CN" altLang="en-US"/>
              <a:t>２．哥白尼的宇宙日心体系的要点是什么？</a:t>
            </a:r>
          </a:p>
          <a:p>
            <a:r>
              <a:rPr lang="en-US" altLang="zh-CN"/>
              <a:t>3</a:t>
            </a:r>
            <a:r>
              <a:rPr lang="zh-CN" altLang="en-US"/>
              <a:t>．太阳的基本结构如何？有何特点？</a:t>
            </a:r>
          </a:p>
          <a:p>
            <a:r>
              <a:rPr lang="en-US" altLang="zh-CN"/>
              <a:t>4</a:t>
            </a:r>
            <a:r>
              <a:rPr lang="zh-CN" altLang="en-US"/>
              <a:t>．根据大行星的特性，简述行星有几种分类？</a:t>
            </a:r>
          </a:p>
          <a:p>
            <a:r>
              <a:rPr lang="en-US" altLang="zh-CN"/>
              <a:t>5</a:t>
            </a:r>
            <a:r>
              <a:rPr lang="zh-CN" altLang="en-US"/>
              <a:t>．太阳系中有特色的卫星举几例。</a:t>
            </a:r>
          </a:p>
          <a:p>
            <a:r>
              <a:rPr lang="en-US" altLang="zh-CN"/>
              <a:t>6</a:t>
            </a:r>
            <a:r>
              <a:rPr lang="zh-CN" altLang="en-US"/>
              <a:t>．太阳系小天体有哪些？有何特性？</a:t>
            </a:r>
          </a:p>
          <a:p>
            <a:r>
              <a:rPr lang="en-US" altLang="zh-CN"/>
              <a:t>7</a:t>
            </a:r>
            <a:r>
              <a:rPr lang="zh-CN" altLang="en-US"/>
              <a:t>．说明狮子座流星雨的成因</a:t>
            </a:r>
          </a:p>
          <a:p>
            <a:r>
              <a:rPr lang="en-US" altLang="zh-CN"/>
              <a:t>8</a:t>
            </a:r>
            <a:r>
              <a:rPr lang="zh-CN" altLang="en-US"/>
              <a:t>．简述地球的宇宙环境</a:t>
            </a:r>
          </a:p>
          <a:p>
            <a:r>
              <a:rPr lang="en-US" altLang="zh-CN"/>
              <a:t>9</a:t>
            </a:r>
            <a:r>
              <a:rPr lang="zh-CN" altLang="en-US"/>
              <a:t>．康德──拉普拉斯星云说的要点是什么？</a:t>
            </a:r>
          </a:p>
          <a:p>
            <a:r>
              <a:rPr lang="en-US" altLang="zh-CN"/>
              <a:t>10</a:t>
            </a:r>
            <a:r>
              <a:rPr lang="zh-CN" altLang="en-US"/>
              <a:t>．灾变说为什么不能正确地说明太阳系的起源问题？</a:t>
            </a:r>
          </a:p>
          <a:p>
            <a:r>
              <a:rPr lang="en-US" altLang="zh-CN"/>
              <a:t>11</a:t>
            </a:r>
            <a:r>
              <a:rPr lang="zh-CN" altLang="en-US"/>
              <a:t>．戴文赛的新星云说的要点是什么？他如何解释太阳系的主要特征？</a:t>
            </a:r>
          </a:p>
          <a:p>
            <a:r>
              <a:rPr lang="zh-CN" altLang="en-US" b="1"/>
              <a:t>进一步讨论</a:t>
            </a:r>
            <a:endParaRPr lang="zh-CN" altLang="en-US"/>
          </a:p>
          <a:p>
            <a:r>
              <a:rPr lang="zh-CN" altLang="en-US"/>
              <a:t>回顾人类对太阳系天体的认识过程。你怎样看待太阳系的起源问题？</a:t>
            </a:r>
          </a:p>
          <a:p>
            <a:r>
              <a:rPr lang="zh-CN" altLang="en-US"/>
              <a:t>随着空间探测技术的发展，</a:t>
            </a:r>
            <a:r>
              <a:rPr lang="en-US" altLang="zh-CN"/>
              <a:t>21</a:t>
            </a:r>
            <a:r>
              <a:rPr lang="zh-CN" altLang="en-US"/>
              <a:t>世纪人类对太阳系还有哪些重大研究课题？</a:t>
            </a:r>
          </a:p>
          <a:p>
            <a:pPr eaLnBrk="0" hangingPunct="0"/>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Text Box 5">
            <a:extLst>
              <a:ext uri="{FF2B5EF4-FFF2-40B4-BE49-F238E27FC236}">
                <a16:creationId xmlns:a16="http://schemas.microsoft.com/office/drawing/2014/main" id="{01F10E4F-6529-453B-8522-DA159A0CC531}"/>
              </a:ext>
            </a:extLst>
          </p:cNvPr>
          <p:cNvSpPr txBox="1">
            <a:spLocks noChangeArrowheads="1"/>
          </p:cNvSpPr>
          <p:nvPr/>
        </p:nvSpPr>
        <p:spPr bwMode="auto">
          <a:xfrm>
            <a:off x="6373813" y="2878138"/>
            <a:ext cx="549275"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endParaRPr lang="zh-CN" altLang="zh-CN" sz="2400"/>
          </a:p>
        </p:txBody>
      </p:sp>
      <p:sp>
        <p:nvSpPr>
          <p:cNvPr id="80902" name="AutoShape 6">
            <a:hlinkClick r:id="rId3" action="ppaction://hlinksldjump" highlightClick="1"/>
            <a:extLst>
              <a:ext uri="{FF2B5EF4-FFF2-40B4-BE49-F238E27FC236}">
                <a16:creationId xmlns:a16="http://schemas.microsoft.com/office/drawing/2014/main" id="{401AB225-46E6-45C7-8465-3B1E8312F5D3}"/>
              </a:ext>
            </a:extLst>
          </p:cNvPr>
          <p:cNvSpPr>
            <a:spLocks noChangeArrowheads="1"/>
          </p:cNvSpPr>
          <p:nvPr/>
        </p:nvSpPr>
        <p:spPr bwMode="auto">
          <a:xfrm>
            <a:off x="8567738" y="60213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903" name="Text Box 7">
            <a:extLst>
              <a:ext uri="{FF2B5EF4-FFF2-40B4-BE49-F238E27FC236}">
                <a16:creationId xmlns:a16="http://schemas.microsoft.com/office/drawing/2014/main" id="{CEF0117C-8DD2-45C1-AAE5-D7468D30522D}"/>
              </a:ext>
            </a:extLst>
          </p:cNvPr>
          <p:cNvSpPr txBox="1">
            <a:spLocks noChangeArrowheads="1"/>
          </p:cNvSpPr>
          <p:nvPr/>
        </p:nvSpPr>
        <p:spPr bwMode="auto">
          <a:xfrm>
            <a:off x="4932363" y="188913"/>
            <a:ext cx="4211637" cy="51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000" b="1">
                <a:latin typeface="Times New Roman" panose="02020603050405020304" pitchFamily="18" charset="0"/>
              </a:rPr>
              <a:t>要点：</a:t>
            </a:r>
          </a:p>
          <a:p>
            <a:pPr algn="just">
              <a:spcBef>
                <a:spcPct val="50000"/>
              </a:spcBef>
            </a:pPr>
            <a:r>
              <a:rPr lang="en-US" altLang="zh-CN" sz="2000" b="1">
                <a:latin typeface="Times New Roman" panose="02020603050405020304" pitchFamily="18" charset="0"/>
              </a:rPr>
              <a:t>1</a:t>
            </a:r>
            <a:r>
              <a:rPr lang="zh-CN" altLang="en-US" sz="2000" b="1">
                <a:latin typeface="Times New Roman" panose="02020603050405020304" pitchFamily="18" charset="0"/>
              </a:rPr>
              <a:t>．地球位于宇宙中心静止不动</a:t>
            </a:r>
          </a:p>
          <a:p>
            <a:pPr algn="just">
              <a:spcBef>
                <a:spcPct val="50000"/>
              </a:spcBef>
            </a:pPr>
            <a:r>
              <a:rPr lang="en-US" altLang="zh-CN" sz="2000" b="1">
                <a:latin typeface="Times New Roman" panose="02020603050405020304" pitchFamily="18" charset="0"/>
              </a:rPr>
              <a:t>2</a:t>
            </a:r>
            <a:r>
              <a:rPr lang="zh-CN" altLang="en-US" sz="2000" b="1">
                <a:latin typeface="Times New Roman" panose="02020603050405020304" pitchFamily="18" charset="0"/>
              </a:rPr>
              <a:t>．每个行星都在一个叫“本轮”的小圆形轨道上匀速转动，本轮中心在叫做“均轮”的大圆形轨道上绕地球匀速转动，但地球不是均轮中心，而是同圆心有一定的距离。这样以便解释行星运动中的顺行、逆行、合、留等现象。</a:t>
            </a:r>
          </a:p>
          <a:p>
            <a:pPr algn="just">
              <a:spcBef>
                <a:spcPct val="50000"/>
              </a:spcBef>
            </a:pPr>
            <a:r>
              <a:rPr lang="zh-CN" altLang="en-US" sz="2000" b="1">
                <a:latin typeface="Times New Roman" panose="02020603050405020304" pitchFamily="18" charset="0"/>
              </a:rPr>
              <a:t>    </a:t>
            </a:r>
            <a:r>
              <a:rPr lang="en-US" altLang="zh-CN" sz="2000" b="1">
                <a:latin typeface="Times New Roman" panose="02020603050405020304" pitchFamily="18" charset="0"/>
              </a:rPr>
              <a:t>3</a:t>
            </a:r>
            <a:r>
              <a:rPr lang="zh-CN" altLang="en-US" sz="2000" b="1">
                <a:latin typeface="Times New Roman" panose="02020603050405020304" pitchFamily="18" charset="0"/>
              </a:rPr>
              <a:t>．水星和金星的本轮中心位于地球与太阳的连线上，本轮中心在均轮上一年转一周；火星、木星和土星到它们各自的本轮中心的连线始终与地球到太阳连线平行，这三颗星每年绕其本轮中心转一周。</a:t>
            </a:r>
            <a:endParaRPr lang="zh-CN" altLang="en-US" sz="2000" b="1"/>
          </a:p>
        </p:txBody>
      </p:sp>
      <p:grpSp>
        <p:nvGrpSpPr>
          <p:cNvPr id="80904" name="Group 8">
            <a:extLst>
              <a:ext uri="{FF2B5EF4-FFF2-40B4-BE49-F238E27FC236}">
                <a16:creationId xmlns:a16="http://schemas.microsoft.com/office/drawing/2014/main" id="{F4B7BC83-132C-4BCA-8C85-39C175F51C1D}"/>
              </a:ext>
            </a:extLst>
          </p:cNvPr>
          <p:cNvGrpSpPr>
            <a:grpSpLocks/>
          </p:cNvGrpSpPr>
          <p:nvPr/>
        </p:nvGrpSpPr>
        <p:grpSpPr bwMode="auto">
          <a:xfrm>
            <a:off x="179388" y="333375"/>
            <a:ext cx="4724400" cy="5334000"/>
            <a:chOff x="5367" y="10332"/>
            <a:chExt cx="4520" cy="4992"/>
          </a:xfrm>
        </p:grpSpPr>
        <p:graphicFrame>
          <p:nvGraphicFramePr>
            <p:cNvPr id="80905" name="Object 9">
              <a:extLst>
                <a:ext uri="{FF2B5EF4-FFF2-40B4-BE49-F238E27FC236}">
                  <a16:creationId xmlns:a16="http://schemas.microsoft.com/office/drawing/2014/main" id="{58570D4F-CCB4-47C0-A679-8C4A36EF5EC2}"/>
                </a:ext>
              </a:extLst>
            </p:cNvPr>
            <p:cNvGraphicFramePr>
              <a:graphicFrameLocks noChangeAspect="1"/>
            </p:cNvGraphicFramePr>
            <p:nvPr/>
          </p:nvGraphicFramePr>
          <p:xfrm>
            <a:off x="5367" y="10332"/>
            <a:ext cx="4520" cy="4680"/>
          </p:xfrm>
          <a:graphic>
            <a:graphicData uri="http://schemas.openxmlformats.org/presentationml/2006/ole">
              <mc:AlternateContent xmlns:mc="http://schemas.openxmlformats.org/markup-compatibility/2006">
                <mc:Choice xmlns:v="urn:schemas-microsoft-com:vml" Requires="v">
                  <p:oleObj spid="_x0000_s86027" name="BMP 图像" r:id="rId4" imgW="11552381" imgH="11965070" progId="Paint.Picture">
                    <p:embed/>
                  </p:oleObj>
                </mc:Choice>
                <mc:Fallback>
                  <p:oleObj name="BMP 图像" r:id="rId4" imgW="11552381" imgH="11965070" progId="Paint.Pictur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 y="10332"/>
                          <a:ext cx="4520" cy="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6" name="Text Box 10">
              <a:extLst>
                <a:ext uri="{FF2B5EF4-FFF2-40B4-BE49-F238E27FC236}">
                  <a16:creationId xmlns:a16="http://schemas.microsoft.com/office/drawing/2014/main" id="{AD7F4A28-10D1-4E01-ADAD-0C933A3A5372}"/>
                </a:ext>
              </a:extLst>
            </p:cNvPr>
            <p:cNvSpPr txBox="1">
              <a:spLocks noChangeArrowheads="1"/>
            </p:cNvSpPr>
            <p:nvPr/>
          </p:nvSpPr>
          <p:spPr bwMode="auto">
            <a:xfrm>
              <a:off x="5367" y="14856"/>
              <a:ext cx="4515" cy="468"/>
            </a:xfrm>
            <a:prstGeom prst="rect">
              <a:avLst/>
            </a:prstGeom>
            <a:solidFill>
              <a:srgbClr val="FFFFFF"/>
            </a:solidFill>
            <a:ln w="9525">
              <a:solidFill>
                <a:srgbClr val="FFFFFF"/>
              </a:solidFill>
              <a:miter lim="800000"/>
              <a:headEnd/>
              <a:tailEnd/>
            </a:ln>
          </p:spPr>
          <p:txBody>
            <a:bodyPr/>
            <a:lstStyle/>
            <a:p>
              <a:pPr algn="just" eaLnBrk="0" hangingPunct="0"/>
              <a:r>
                <a:rPr lang="zh-CN" altLang="en-US" sz="900" b="1">
                  <a:latin typeface="Times New Roman" panose="02020603050405020304" pitchFamily="18" charset="0"/>
                </a:rPr>
                <a:t>图</a:t>
              </a:r>
              <a:r>
                <a:rPr lang="en-US" altLang="zh-CN" sz="900" b="1">
                  <a:solidFill>
                    <a:srgbClr val="000000"/>
                  </a:solidFill>
                  <a:latin typeface="Times New Roman" panose="02020603050405020304" pitchFamily="18" charset="0"/>
                </a:rPr>
                <a:t>7. 1</a:t>
              </a:r>
              <a:r>
                <a:rPr lang="zh-CN" altLang="en-US" sz="900" b="1">
                  <a:solidFill>
                    <a:srgbClr val="000000"/>
                  </a:solidFill>
                  <a:latin typeface="Times New Roman" panose="02020603050405020304" pitchFamily="18" charset="0"/>
                </a:rPr>
                <a:t>托勒密地心体系简图</a:t>
              </a:r>
            </a:p>
          </p:txBody>
        </p:sp>
      </p:grpSp>
      <p:sp>
        <p:nvSpPr>
          <p:cNvPr id="86026" name="Text Box 1034">
            <a:extLst>
              <a:ext uri="{FF2B5EF4-FFF2-40B4-BE49-F238E27FC236}">
                <a16:creationId xmlns:a16="http://schemas.microsoft.com/office/drawing/2014/main" id="{C03A0ABF-156D-469C-BE45-7C4374CC0D72}"/>
              </a:ext>
            </a:extLst>
          </p:cNvPr>
          <p:cNvSpPr txBox="1">
            <a:spLocks noChangeArrowheads="1"/>
          </p:cNvSpPr>
          <p:nvPr/>
        </p:nvSpPr>
        <p:spPr bwMode="auto">
          <a:xfrm>
            <a:off x="0" y="5803900"/>
            <a:ext cx="83883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zh-CN" altLang="en-US" b="1"/>
              <a:t>．恒星都位于被称为“恒星天”的固体壳层上，日、月、行星除上述运动外，还与恒星一起每天绕地球转一周，以此解释各种天体的每天东升西落现象。 </a:t>
            </a:r>
          </a:p>
          <a:p>
            <a:pPr>
              <a:spcBef>
                <a:spcPct val="50000"/>
              </a:spcBef>
            </a:pP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rixin">
            <a:extLst>
              <a:ext uri="{FF2B5EF4-FFF2-40B4-BE49-F238E27FC236}">
                <a16:creationId xmlns:a16="http://schemas.microsoft.com/office/drawing/2014/main" id="{2FC2190C-5875-42AB-8168-6C48F1243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897313" cy="4352925"/>
          </a:xfrm>
          <a:prstGeom prst="rect">
            <a:avLst/>
          </a:prstGeom>
          <a:noFill/>
          <a:extLst>
            <a:ext uri="{909E8E84-426E-40DD-AFC4-6F175D3DCCD1}">
              <a14:hiddenFill xmlns:a14="http://schemas.microsoft.com/office/drawing/2010/main">
                <a:solidFill>
                  <a:srgbClr val="FFFFFF"/>
                </a:solidFill>
              </a14:hiddenFill>
            </a:ext>
          </a:extLst>
        </p:spPr>
      </p:pic>
      <p:sp>
        <p:nvSpPr>
          <p:cNvPr id="81926" name="AutoShape 6">
            <a:hlinkClick r:id="rId3" action="ppaction://hlinksldjump" highlightClick="1"/>
            <a:extLst>
              <a:ext uri="{FF2B5EF4-FFF2-40B4-BE49-F238E27FC236}">
                <a16:creationId xmlns:a16="http://schemas.microsoft.com/office/drawing/2014/main" id="{1D8117FC-C6C7-4077-AAB0-FC593120F707}"/>
              </a:ext>
            </a:extLst>
          </p:cNvPr>
          <p:cNvSpPr>
            <a:spLocks noChangeArrowheads="1"/>
          </p:cNvSpPr>
          <p:nvPr/>
        </p:nvSpPr>
        <p:spPr bwMode="auto">
          <a:xfrm>
            <a:off x="8388350" y="6092825"/>
            <a:ext cx="576263"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0" name="Text Box 10">
            <a:extLst>
              <a:ext uri="{FF2B5EF4-FFF2-40B4-BE49-F238E27FC236}">
                <a16:creationId xmlns:a16="http://schemas.microsoft.com/office/drawing/2014/main" id="{D616C6D1-02AC-4BA5-B676-223F5C5C1307}"/>
              </a:ext>
            </a:extLst>
          </p:cNvPr>
          <p:cNvSpPr txBox="1">
            <a:spLocks noChangeArrowheads="1"/>
          </p:cNvSpPr>
          <p:nvPr/>
        </p:nvSpPr>
        <p:spPr bwMode="auto">
          <a:xfrm>
            <a:off x="4140200" y="188913"/>
            <a:ext cx="4608513" cy="462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a:latin typeface="Times New Roman" panose="02020603050405020304" pitchFamily="18" charset="0"/>
                <a:cs typeface="Times New Roman" panose="02020603050405020304" pitchFamily="18" charset="0"/>
              </a:rPr>
              <a:t>要点：</a:t>
            </a:r>
          </a:p>
          <a:p>
            <a:pPr algn="just">
              <a:spcBef>
                <a:spcPct val="50000"/>
              </a:spcBef>
            </a:pPr>
            <a:r>
              <a:rPr lang="zh-CN" altLang="en-US"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1. </a:t>
            </a:r>
            <a:r>
              <a:rPr lang="zh-CN" altLang="en-US" b="1">
                <a:latin typeface="宋体" panose="02010600030101010101" pitchFamily="2" charset="-122"/>
              </a:rPr>
              <a:t>地球不是宇宙的中心，太阳才是宇宙的中心。太阳运行的一年周期是地球每年绕太阳公转一周的反映。</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en-US" altLang="zh-CN" b="1">
                <a:latin typeface="Times New Roman" panose="02020603050405020304" pitchFamily="18" charset="0"/>
                <a:cs typeface="Times New Roman" panose="02020603050405020304" pitchFamily="18" charset="0"/>
              </a:rPr>
              <a:t>2. </a:t>
            </a:r>
            <a:r>
              <a:rPr lang="zh-CN" altLang="en-US" b="1">
                <a:latin typeface="宋体" panose="02010600030101010101" pitchFamily="2" charset="-122"/>
              </a:rPr>
              <a:t>水星、金星、火星、木星、土星五颗行星同地球一样，都在圆形轨道上匀速地绕太阳公转。</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zh-CN" altLang="en-US"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3. </a:t>
            </a:r>
            <a:r>
              <a:rPr lang="zh-CN" altLang="en-US" b="1">
                <a:latin typeface="宋体" panose="02010600030101010101" pitchFamily="2" charset="-122"/>
              </a:rPr>
              <a:t>月球是地球的卫星，它在以地球为中心的圆轨道上，每月绕地球转一周，同时月球又跟地球一起绕太阳公转。</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zh-CN" altLang="en-US"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4. </a:t>
            </a:r>
            <a:r>
              <a:rPr lang="zh-CN" altLang="en-US" b="1">
                <a:latin typeface="宋体" panose="02010600030101010101" pitchFamily="2" charset="-122"/>
              </a:rPr>
              <a:t>地球每天自转一周，天穹实际不转动，因地球自转，才出现日月星辰每天东升西没的周日运动，是地球自转运动的反映。</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en-US" altLang="zh-CN" b="1">
                <a:latin typeface="Times New Roman" panose="02020603050405020304" pitchFamily="18" charset="0"/>
                <a:cs typeface="Times New Roman" panose="02020603050405020304" pitchFamily="18" charset="0"/>
              </a:rPr>
              <a:t>5. </a:t>
            </a:r>
            <a:r>
              <a:rPr lang="zh-CN" altLang="en-US" b="1">
                <a:latin typeface="宋体" panose="02010600030101010101" pitchFamily="2" charset="-122"/>
              </a:rPr>
              <a:t>恒星离地球比太阳远得多。</a:t>
            </a:r>
            <a:endParaRPr lang="zh-CN" altLang="en-US" b="1"/>
          </a:p>
        </p:txBody>
      </p:sp>
      <p:sp>
        <p:nvSpPr>
          <p:cNvPr id="81931" name="Text Box 11">
            <a:extLst>
              <a:ext uri="{FF2B5EF4-FFF2-40B4-BE49-F238E27FC236}">
                <a16:creationId xmlns:a16="http://schemas.microsoft.com/office/drawing/2014/main" id="{5BF8A1FD-1AF1-4523-9C29-7F44CF9B8617}"/>
              </a:ext>
            </a:extLst>
          </p:cNvPr>
          <p:cNvSpPr txBox="1">
            <a:spLocks noChangeArrowheads="1"/>
          </p:cNvSpPr>
          <p:nvPr/>
        </p:nvSpPr>
        <p:spPr bwMode="auto">
          <a:xfrm>
            <a:off x="0" y="4868863"/>
            <a:ext cx="7921625"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a:latin typeface="宋体" panose="02010600030101010101" pitchFamily="2" charset="-122"/>
              </a:rPr>
              <a:t>由于科学水平及时代的局限，哥白尼的日心体系也有缺陷。主要有三个：</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en-US" altLang="zh-CN" b="1">
                <a:latin typeface="Times New Roman" panose="02020603050405020304" pitchFamily="18" charset="0"/>
                <a:cs typeface="Times New Roman" panose="02020603050405020304" pitchFamily="18" charset="0"/>
              </a:rPr>
              <a:t>1. </a:t>
            </a:r>
            <a:r>
              <a:rPr lang="zh-CN" altLang="en-US" b="1">
                <a:latin typeface="宋体" panose="02010600030101010101" pitchFamily="2" charset="-122"/>
              </a:rPr>
              <a:t>把太阳作为宇宙的中心，且认为恒星天是坚硬的恒星天壳；</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en-US" altLang="zh-CN" b="1">
                <a:latin typeface="Times New Roman" panose="02020603050405020304" pitchFamily="18" charset="0"/>
                <a:cs typeface="Times New Roman" panose="02020603050405020304" pitchFamily="18" charset="0"/>
              </a:rPr>
              <a:t>2. </a:t>
            </a:r>
            <a:r>
              <a:rPr lang="zh-CN" altLang="en-US" b="1">
                <a:latin typeface="宋体" panose="02010600030101010101" pitchFamily="2" charset="-122"/>
              </a:rPr>
              <a:t>保留了地心说中的行星运动的完美的圆形轨道；</a:t>
            </a:r>
          </a:p>
          <a:p>
            <a:pPr algn="just">
              <a:spcBef>
                <a:spcPct val="50000"/>
              </a:spcBef>
            </a:pPr>
            <a:r>
              <a:rPr lang="en-US" altLang="zh-CN" b="1">
                <a:latin typeface="宋体" panose="02010600030101010101" pitchFamily="2" charset="-122"/>
              </a:rPr>
              <a:t>3.</a:t>
            </a:r>
            <a:r>
              <a:rPr lang="zh-CN" altLang="en-US" b="1">
                <a:latin typeface="Times New Roman" panose="02020603050405020304" pitchFamily="18" charset="0"/>
              </a:rPr>
              <a:t>认为地球匀速运动。</a:t>
            </a:r>
            <a:endParaRPr lang="zh-CN" alt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1027">
            <a:extLst>
              <a:ext uri="{FF2B5EF4-FFF2-40B4-BE49-F238E27FC236}">
                <a16:creationId xmlns:a16="http://schemas.microsoft.com/office/drawing/2014/main" id="{6FB0C463-5AE9-4737-BE54-D83CBA5569AA}"/>
              </a:ext>
            </a:extLst>
          </p:cNvPr>
          <p:cNvSpPr>
            <a:spLocks noChangeArrowheads="1"/>
          </p:cNvSpPr>
          <p:nvPr/>
        </p:nvSpPr>
        <p:spPr bwMode="auto">
          <a:xfrm>
            <a:off x="2057400"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07522" name="Picture 1026" descr="开普勒定律">
            <a:extLst>
              <a:ext uri="{FF2B5EF4-FFF2-40B4-BE49-F238E27FC236}">
                <a16:creationId xmlns:a16="http://schemas.microsoft.com/office/drawing/2014/main" id="{EA52B4AF-4F59-4518-8183-17E03FA88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33375"/>
            <a:ext cx="8001000" cy="2470150"/>
          </a:xfrm>
          <a:prstGeom prst="rect">
            <a:avLst/>
          </a:prstGeom>
          <a:noFill/>
          <a:extLst>
            <a:ext uri="{909E8E84-426E-40DD-AFC4-6F175D3DCCD1}">
              <a14:hiddenFill xmlns:a14="http://schemas.microsoft.com/office/drawing/2010/main">
                <a:solidFill>
                  <a:srgbClr val="FFFFFF"/>
                </a:solidFill>
              </a14:hiddenFill>
            </a:ext>
          </a:extLst>
        </p:spPr>
      </p:pic>
      <p:sp>
        <p:nvSpPr>
          <p:cNvPr id="107524" name="Text Box 1028">
            <a:extLst>
              <a:ext uri="{FF2B5EF4-FFF2-40B4-BE49-F238E27FC236}">
                <a16:creationId xmlns:a16="http://schemas.microsoft.com/office/drawing/2014/main" id="{C00B2B06-4339-4C38-97FF-0FB22E91EDBF}"/>
              </a:ext>
            </a:extLst>
          </p:cNvPr>
          <p:cNvSpPr txBox="1">
            <a:spLocks noChangeArrowheads="1"/>
          </p:cNvSpPr>
          <p:nvPr/>
        </p:nvSpPr>
        <p:spPr bwMode="auto">
          <a:xfrm>
            <a:off x="611188" y="2997200"/>
            <a:ext cx="83058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a:latin typeface="宋体" panose="02010600030101010101" pitchFamily="2" charset="-122"/>
              </a:rPr>
              <a:t>（</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rPr>
              <a:t>）</a:t>
            </a:r>
            <a:r>
              <a:rPr lang="zh-CN" altLang="en-US" b="1">
                <a:latin typeface="宋体" panose="02010600030101010101" pitchFamily="2" charset="-122"/>
              </a:rPr>
              <a:t>轨道定律</a:t>
            </a:r>
            <a:r>
              <a:rPr lang="zh-CN" altLang="en-US">
                <a:latin typeface="宋体" panose="02010600030101010101" pitchFamily="2" charset="-122"/>
              </a:rPr>
              <a:t>：</a:t>
            </a:r>
          </a:p>
          <a:p>
            <a:pPr algn="just">
              <a:spcBef>
                <a:spcPct val="50000"/>
              </a:spcBef>
            </a:pPr>
            <a:r>
              <a:rPr lang="zh-CN" altLang="en-US" b="1">
                <a:latin typeface="宋体" panose="02010600030101010101" pitchFamily="2" charset="-122"/>
              </a:rPr>
              <a:t>所有行星运动的轨道都是椭圆，太阳位于椭圆的一个焦点上。</a:t>
            </a:r>
            <a:endParaRPr lang="zh-CN" altLang="en-US" b="1">
              <a:latin typeface="Times New Roman" panose="02020603050405020304" pitchFamily="18" charset="0"/>
              <a:cs typeface="Times New Roman" panose="02020603050405020304" pitchFamily="18" charset="0"/>
            </a:endParaRPr>
          </a:p>
          <a:p>
            <a:pPr algn="just">
              <a:spcBef>
                <a:spcPct val="50000"/>
              </a:spcBef>
            </a:pPr>
            <a:r>
              <a:rPr lang="zh-CN" altLang="en-US" b="1">
                <a:latin typeface="Times New Roman" panose="02020603050405020304" pitchFamily="18" charset="0"/>
                <a:cs typeface="Times New Roman" panose="02020603050405020304" pitchFamily="18" charset="0"/>
              </a:rPr>
              <a:t> </a:t>
            </a:r>
            <a:r>
              <a:rPr lang="zh-CN" altLang="en-US" b="1">
                <a:latin typeface="Times New Roman" panose="02020603050405020304" pitchFamily="18" charset="0"/>
              </a:rPr>
              <a:t>（</a:t>
            </a: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rPr>
              <a:t>）</a:t>
            </a:r>
            <a:r>
              <a:rPr lang="zh-CN" altLang="en-US" b="1">
                <a:latin typeface="宋体" panose="02010600030101010101" pitchFamily="2" charset="-122"/>
              </a:rPr>
              <a:t>面积速度定律：</a:t>
            </a:r>
          </a:p>
          <a:p>
            <a:pPr algn="just">
              <a:spcBef>
                <a:spcPct val="50000"/>
              </a:spcBef>
            </a:pPr>
            <a:r>
              <a:rPr lang="zh-CN" altLang="en-US" b="1">
                <a:latin typeface="宋体" panose="02010600030101010101" pitchFamily="2" charset="-122"/>
              </a:rPr>
              <a:t>行星的向径在单位时间内扫过的面积相等。因此，行星在近日点附近比在远日点附近转动得快。</a:t>
            </a:r>
            <a:endParaRPr lang="zh-CN" altLang="en-US" b="1">
              <a:latin typeface="Times New Roman" panose="02020603050405020304" pitchFamily="18" charset="0"/>
              <a:cs typeface="Times New Roman" panose="02020603050405020304" pitchFamily="18" charset="0"/>
            </a:endParaRPr>
          </a:p>
          <a:p>
            <a:pPr>
              <a:spcBef>
                <a:spcPct val="50000"/>
              </a:spcBef>
            </a:pPr>
            <a:r>
              <a:rPr lang="zh-CN" altLang="en-US" b="1">
                <a:latin typeface="Times New Roman" panose="02020603050405020304" pitchFamily="18" charset="0"/>
              </a:rPr>
              <a:t>（</a:t>
            </a:r>
            <a:r>
              <a:rPr lang="en-US" altLang="zh-CN" b="1">
                <a:latin typeface="Times New Roman" panose="02020603050405020304" pitchFamily="18" charset="0"/>
                <a:cs typeface="Times New Roman" panose="02020603050405020304" pitchFamily="18" charset="0"/>
              </a:rPr>
              <a:t>3</a:t>
            </a:r>
            <a:r>
              <a:rPr lang="zh-CN" altLang="en-US" b="1">
                <a:latin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 </a:t>
            </a:r>
            <a:r>
              <a:rPr lang="zh-CN" altLang="en-US" b="1">
                <a:latin typeface="宋体" panose="02010600030101010101" pitchFamily="2" charset="-122"/>
              </a:rPr>
              <a:t>周期定律：</a:t>
            </a:r>
          </a:p>
          <a:p>
            <a:pPr>
              <a:spcBef>
                <a:spcPct val="50000"/>
              </a:spcBef>
            </a:pPr>
            <a:r>
              <a:rPr lang="zh-CN" altLang="en-US" b="1">
                <a:latin typeface="宋体" panose="02010600030101010101" pitchFamily="2" charset="-122"/>
              </a:rPr>
              <a:t>行星绕太阳运动的周期的平方与它们轨道半长径的立方成正比。</a:t>
            </a:r>
            <a:r>
              <a:rPr lang="zh-CN" altLang="en-US" b="1"/>
              <a:t> </a:t>
            </a:r>
          </a:p>
        </p:txBody>
      </p:sp>
      <p:sp>
        <p:nvSpPr>
          <p:cNvPr id="107525" name="AutoShape 1029">
            <a:hlinkClick r:id="" action="ppaction://hlinkshowjump?jump=firstslide" highlightClick="1"/>
            <a:extLst>
              <a:ext uri="{FF2B5EF4-FFF2-40B4-BE49-F238E27FC236}">
                <a16:creationId xmlns:a16="http://schemas.microsoft.com/office/drawing/2014/main" id="{F05E050A-0AB8-4E63-831A-A5A01852B424}"/>
              </a:ext>
            </a:extLst>
          </p:cNvPr>
          <p:cNvSpPr>
            <a:spLocks noChangeArrowheads="1"/>
          </p:cNvSpPr>
          <p:nvPr/>
        </p:nvSpPr>
        <p:spPr bwMode="auto">
          <a:xfrm>
            <a:off x="7086600" y="6096000"/>
            <a:ext cx="7620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1442" name="Object 2">
            <a:extLst>
              <a:ext uri="{FF2B5EF4-FFF2-40B4-BE49-F238E27FC236}">
                <a16:creationId xmlns:a16="http://schemas.microsoft.com/office/drawing/2014/main" id="{8EB46759-B306-4B9B-BAC3-F10266D0BC60}"/>
              </a:ext>
            </a:extLst>
          </p:cNvPr>
          <p:cNvGraphicFramePr>
            <a:graphicFrameLocks noChangeAspect="1"/>
          </p:cNvGraphicFramePr>
          <p:nvPr/>
        </p:nvGraphicFramePr>
        <p:xfrm>
          <a:off x="0" y="1484313"/>
          <a:ext cx="6410325" cy="5029200"/>
        </p:xfrm>
        <a:graphic>
          <a:graphicData uri="http://schemas.openxmlformats.org/presentationml/2006/ole">
            <mc:AlternateContent xmlns:mc="http://schemas.openxmlformats.org/markup-compatibility/2006">
              <mc:Choice xmlns:v="urn:schemas-microsoft-com:vml" Requires="v">
                <p:oleObj spid="_x0000_s148480" name="BMP 图像" r:id="rId3" imgW="4304762" imgH="3362794" progId="Paint.Picture">
                  <p:embed/>
                </p:oleObj>
              </mc:Choice>
              <mc:Fallback>
                <p:oleObj name="BMP 图像" r:id="rId3" imgW="4304762" imgH="3362794"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4313"/>
                        <a:ext cx="64103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3" name="AutoShape 3">
            <a:hlinkClick r:id="rId5" action="ppaction://hlinksldjump" highlightClick="1"/>
            <a:extLst>
              <a:ext uri="{FF2B5EF4-FFF2-40B4-BE49-F238E27FC236}">
                <a16:creationId xmlns:a16="http://schemas.microsoft.com/office/drawing/2014/main" id="{CCD268E7-427A-4703-BA3B-0D31F30F5B30}"/>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4" name="Text Box 4">
            <a:extLst>
              <a:ext uri="{FF2B5EF4-FFF2-40B4-BE49-F238E27FC236}">
                <a16:creationId xmlns:a16="http://schemas.microsoft.com/office/drawing/2014/main" id="{246F9460-BB4F-4BB3-88DE-4D603B54F12F}"/>
              </a:ext>
            </a:extLst>
          </p:cNvPr>
          <p:cNvSpPr txBox="1">
            <a:spLocks noChangeArrowheads="1"/>
          </p:cNvSpPr>
          <p:nvPr/>
        </p:nvSpPr>
        <p:spPr bwMode="auto">
          <a:xfrm>
            <a:off x="6588125" y="1989138"/>
            <a:ext cx="1944688" cy="2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把地球轨道以内的行星称为“地内行星” ；以外的称为“地外行星”</a:t>
            </a:r>
          </a:p>
          <a:p>
            <a:pPr>
              <a:spcBef>
                <a:spcPct val="50000"/>
              </a:spcBef>
            </a:pPr>
            <a:endParaRPr lang="en-US" altLang="zh-CN" sz="2400" b="1"/>
          </a:p>
        </p:txBody>
      </p:sp>
      <p:pic>
        <p:nvPicPr>
          <p:cNvPr id="61445" name="Picture 5" descr="水星凌日">
            <a:extLst>
              <a:ext uri="{FF2B5EF4-FFF2-40B4-BE49-F238E27FC236}">
                <a16:creationId xmlns:a16="http://schemas.microsoft.com/office/drawing/2014/main" id="{EE93A742-CADA-459D-907D-AFE466EFE5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0"/>
            <a:ext cx="2663825" cy="1638300"/>
          </a:xfrm>
          <a:prstGeom prst="rect">
            <a:avLst/>
          </a:prstGeom>
          <a:noFill/>
          <a:extLst>
            <a:ext uri="{909E8E84-426E-40DD-AFC4-6F175D3DCCD1}">
              <a14:hiddenFill xmlns:a14="http://schemas.microsoft.com/office/drawing/2010/main">
                <a:solidFill>
                  <a:srgbClr val="FFFFFF"/>
                </a:solidFill>
              </a14:hiddenFill>
            </a:ext>
          </a:extLst>
        </p:spPr>
      </p:pic>
      <p:sp>
        <p:nvSpPr>
          <p:cNvPr id="61446" name="Text Box 6">
            <a:extLst>
              <a:ext uri="{FF2B5EF4-FFF2-40B4-BE49-F238E27FC236}">
                <a16:creationId xmlns:a16="http://schemas.microsoft.com/office/drawing/2014/main" id="{E5D186B2-DEE9-4DB8-9BBB-13B57F17E7E1}"/>
              </a:ext>
            </a:extLst>
          </p:cNvPr>
          <p:cNvSpPr txBox="1">
            <a:spLocks noChangeArrowheads="1"/>
          </p:cNvSpPr>
          <p:nvPr/>
        </p:nvSpPr>
        <p:spPr bwMode="auto">
          <a:xfrm>
            <a:off x="6948488" y="765175"/>
            <a:ext cx="1800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水星凌日</a:t>
            </a:r>
          </a:p>
        </p:txBody>
      </p:sp>
    </p:spTree>
  </p:cSld>
  <p:clrMapOvr>
    <a:masterClrMapping/>
  </p:clrMapOvr>
  <p:transition>
    <p:push dir="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Text Box 3">
            <a:extLst>
              <a:ext uri="{FF2B5EF4-FFF2-40B4-BE49-F238E27FC236}">
                <a16:creationId xmlns:a16="http://schemas.microsoft.com/office/drawing/2014/main" id="{0D2D127E-E9E1-4528-BB5C-BB6D351CB21D}"/>
              </a:ext>
            </a:extLst>
          </p:cNvPr>
          <p:cNvSpPr txBox="1">
            <a:spLocks noChangeArrowheads="1"/>
          </p:cNvSpPr>
          <p:nvPr/>
        </p:nvSpPr>
        <p:spPr bwMode="auto">
          <a:xfrm>
            <a:off x="3124200" y="55626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行星视运动</a:t>
            </a:r>
            <a:endParaRPr lang="zh-CN" altLang="en-US"/>
          </a:p>
        </p:txBody>
      </p:sp>
      <p:sp>
        <p:nvSpPr>
          <p:cNvPr id="62468" name="AutoShape 4">
            <a:hlinkClick r:id="" action="ppaction://hlinkshowjump?jump=nextslide" highlightClick="1"/>
            <a:extLst>
              <a:ext uri="{FF2B5EF4-FFF2-40B4-BE49-F238E27FC236}">
                <a16:creationId xmlns:a16="http://schemas.microsoft.com/office/drawing/2014/main" id="{7DB52B38-6E74-427D-B682-1C5753BD81A8}"/>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470" name="Picture 6" descr="0603">
            <a:extLst>
              <a:ext uri="{FF2B5EF4-FFF2-40B4-BE49-F238E27FC236}">
                <a16:creationId xmlns:a16="http://schemas.microsoft.com/office/drawing/2014/main" id="{C7274322-B6F7-434F-A735-407BDA96B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010400" cy="4146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586" name="Picture 1026">
            <a:extLst>
              <a:ext uri="{FF2B5EF4-FFF2-40B4-BE49-F238E27FC236}">
                <a16:creationId xmlns:a16="http://schemas.microsoft.com/office/drawing/2014/main" id="{00E288AC-22A7-4113-AC8D-B96C583267C1}"/>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879475" y="1033463"/>
            <a:ext cx="6140450" cy="527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AutoShape 1027">
            <a:hlinkClick r:id="rId3" action="ppaction://hlinksldjump" highlightClick="1"/>
            <a:extLst>
              <a:ext uri="{FF2B5EF4-FFF2-40B4-BE49-F238E27FC236}">
                <a16:creationId xmlns:a16="http://schemas.microsoft.com/office/drawing/2014/main" id="{1B6ACD17-993B-4247-8401-60A3A0FA1A47}"/>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9572" name="Picture 4" descr="image048">
            <a:extLst>
              <a:ext uri="{FF2B5EF4-FFF2-40B4-BE49-F238E27FC236}">
                <a16:creationId xmlns:a16="http://schemas.microsoft.com/office/drawing/2014/main" id="{44E285A7-1E6D-4F56-BAEB-1AF0A1E69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1196975"/>
            <a:ext cx="2592388" cy="1397000"/>
          </a:xfrm>
          <a:prstGeom prst="rect">
            <a:avLst/>
          </a:prstGeom>
          <a:noFill/>
          <a:extLst>
            <a:ext uri="{909E8E84-426E-40DD-AFC4-6F175D3DCCD1}">
              <a14:hiddenFill xmlns:a14="http://schemas.microsoft.com/office/drawing/2010/main">
                <a:solidFill>
                  <a:srgbClr val="FFFFFF"/>
                </a:solidFill>
              </a14:hiddenFill>
            </a:ext>
          </a:extLst>
        </p:spPr>
      </p:pic>
      <p:pic>
        <p:nvPicPr>
          <p:cNvPr id="109573" name="Picture 5" descr="image042">
            <a:extLst>
              <a:ext uri="{FF2B5EF4-FFF2-40B4-BE49-F238E27FC236}">
                <a16:creationId xmlns:a16="http://schemas.microsoft.com/office/drawing/2014/main" id="{362F8DC0-11D8-418A-B179-C96B22B32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557338"/>
            <a:ext cx="4079875"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9574" name="Picture 6" descr="image050">
            <a:extLst>
              <a:ext uri="{FF2B5EF4-FFF2-40B4-BE49-F238E27FC236}">
                <a16:creationId xmlns:a16="http://schemas.microsoft.com/office/drawing/2014/main" id="{A9AD8C2A-CDF5-4DF8-90AD-780E43298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716338"/>
            <a:ext cx="2519363" cy="1343025"/>
          </a:xfrm>
          <a:prstGeom prst="rect">
            <a:avLst/>
          </a:prstGeom>
          <a:noFill/>
          <a:extLst>
            <a:ext uri="{909E8E84-426E-40DD-AFC4-6F175D3DCCD1}">
              <a14:hiddenFill xmlns:a14="http://schemas.microsoft.com/office/drawing/2010/main">
                <a:solidFill>
                  <a:srgbClr val="FFFFFF"/>
                </a:solidFill>
              </a14:hiddenFill>
            </a:ext>
          </a:extLst>
        </p:spPr>
      </p:pic>
      <p:sp>
        <p:nvSpPr>
          <p:cNvPr id="109575" name="AutoShape 7">
            <a:hlinkClick r:id="rId5" action="ppaction://hlinksldjump" highlightClick="1"/>
            <a:extLst>
              <a:ext uri="{FF2B5EF4-FFF2-40B4-BE49-F238E27FC236}">
                <a16:creationId xmlns:a16="http://schemas.microsoft.com/office/drawing/2014/main" id="{F0EBC57B-FB67-4F8E-BABE-3DC1DB69C2F2}"/>
              </a:ext>
            </a:extLst>
          </p:cNvPr>
          <p:cNvSpPr>
            <a:spLocks noChangeArrowheads="1"/>
          </p:cNvSpPr>
          <p:nvPr/>
        </p:nvSpPr>
        <p:spPr bwMode="auto">
          <a:xfrm>
            <a:off x="7667625" y="5949950"/>
            <a:ext cx="9366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6" name="Text Box 8">
            <a:extLst>
              <a:ext uri="{FF2B5EF4-FFF2-40B4-BE49-F238E27FC236}">
                <a16:creationId xmlns:a16="http://schemas.microsoft.com/office/drawing/2014/main" id="{EC43544A-314E-4157-B11D-73CE94B9DFC1}"/>
              </a:ext>
            </a:extLst>
          </p:cNvPr>
          <p:cNvSpPr txBox="1">
            <a:spLocks noChangeArrowheads="1"/>
          </p:cNvSpPr>
          <p:nvPr/>
        </p:nvSpPr>
        <p:spPr bwMode="auto">
          <a:xfrm>
            <a:off x="4716463" y="549275"/>
            <a:ext cx="2447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对于地外行星：</a:t>
            </a:r>
          </a:p>
        </p:txBody>
      </p:sp>
      <p:sp>
        <p:nvSpPr>
          <p:cNvPr id="109577" name="Text Box 9">
            <a:extLst>
              <a:ext uri="{FF2B5EF4-FFF2-40B4-BE49-F238E27FC236}">
                <a16:creationId xmlns:a16="http://schemas.microsoft.com/office/drawing/2014/main" id="{6E0F0186-603C-4F49-90E9-A828CBE1B362}"/>
              </a:ext>
            </a:extLst>
          </p:cNvPr>
          <p:cNvSpPr txBox="1">
            <a:spLocks noChangeArrowheads="1"/>
          </p:cNvSpPr>
          <p:nvPr/>
        </p:nvSpPr>
        <p:spPr bwMode="auto">
          <a:xfrm>
            <a:off x="5076825" y="3068638"/>
            <a:ext cx="2879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对于地内行星：</a:t>
            </a:r>
          </a:p>
        </p:txBody>
      </p:sp>
      <p:sp>
        <p:nvSpPr>
          <p:cNvPr id="109578" name="Text Box 10">
            <a:extLst>
              <a:ext uri="{FF2B5EF4-FFF2-40B4-BE49-F238E27FC236}">
                <a16:creationId xmlns:a16="http://schemas.microsoft.com/office/drawing/2014/main" id="{7AABFDFD-BC6B-4482-987A-FF8055B26A65}"/>
              </a:ext>
            </a:extLst>
          </p:cNvPr>
          <p:cNvSpPr txBox="1">
            <a:spLocks noChangeArrowheads="1"/>
          </p:cNvSpPr>
          <p:nvPr/>
        </p:nvSpPr>
        <p:spPr bwMode="auto">
          <a:xfrm>
            <a:off x="611188" y="5157788"/>
            <a:ext cx="4105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注：以</a:t>
            </a:r>
            <a:r>
              <a:rPr lang="en-US" altLang="zh-CN"/>
              <a:t>E</a:t>
            </a:r>
            <a:r>
              <a:rPr lang="zh-CN" altLang="en-US"/>
              <a:t>和</a:t>
            </a:r>
            <a:r>
              <a:rPr lang="en-US" altLang="zh-CN"/>
              <a:t>T</a:t>
            </a:r>
            <a:r>
              <a:rPr lang="zh-CN" altLang="en-US"/>
              <a:t>分别表示地球和地外行星的恒星周期；</a:t>
            </a:r>
            <a:r>
              <a:rPr lang="en-US" altLang="zh-CN"/>
              <a:t>S</a:t>
            </a:r>
            <a:r>
              <a:rPr lang="zh-CN" altLang="en-US"/>
              <a:t>表示行星的会合周期。</a:t>
            </a:r>
          </a:p>
        </p:txBody>
      </p:sp>
    </p:spTree>
  </p:cSld>
  <p:clrMapOvr>
    <a:masterClrMapping/>
  </p:clrMapOvr>
  <p:transition>
    <p:push dir="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3">
            <a:extLst>
              <a:ext uri="{FF2B5EF4-FFF2-40B4-BE49-F238E27FC236}">
                <a16:creationId xmlns:a16="http://schemas.microsoft.com/office/drawing/2014/main" id="{902140D5-C77A-4CC7-B37C-F935874EE9B1}"/>
              </a:ext>
            </a:extLst>
          </p:cNvPr>
          <p:cNvSpPr txBox="1">
            <a:spLocks noChangeArrowheads="1"/>
          </p:cNvSpPr>
          <p:nvPr/>
        </p:nvSpPr>
        <p:spPr bwMode="auto">
          <a:xfrm>
            <a:off x="1676400" y="51054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太阳系</a:t>
            </a:r>
          </a:p>
        </p:txBody>
      </p:sp>
      <p:sp>
        <p:nvSpPr>
          <p:cNvPr id="6150" name="AutoShape 6">
            <a:hlinkClick r:id="rId2" action="ppaction://hlinksldjump" highlightClick="1"/>
            <a:extLst>
              <a:ext uri="{FF2B5EF4-FFF2-40B4-BE49-F238E27FC236}">
                <a16:creationId xmlns:a16="http://schemas.microsoft.com/office/drawing/2014/main" id="{0CEF4E8A-AF86-4C55-915D-D0AA12CF4719}"/>
              </a:ext>
            </a:extLst>
          </p:cNvPr>
          <p:cNvSpPr>
            <a:spLocks noChangeArrowheads="1"/>
          </p:cNvSpPr>
          <p:nvPr/>
        </p:nvSpPr>
        <p:spPr bwMode="auto">
          <a:xfrm>
            <a:off x="7391400" y="5638800"/>
            <a:ext cx="1143000" cy="5334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151" name="Picture 7" descr="太阳系">
            <a:extLst>
              <a:ext uri="{FF2B5EF4-FFF2-40B4-BE49-F238E27FC236}">
                <a16:creationId xmlns:a16="http://schemas.microsoft.com/office/drawing/2014/main" id="{0E3CCB8C-F9C1-4BF0-9D2A-6F0697886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052513"/>
            <a:ext cx="6248400" cy="4049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063E91C9-FA26-47AB-92A8-F152F23946B0}"/>
              </a:ext>
            </a:extLst>
          </p:cNvPr>
          <p:cNvSpPr>
            <a:spLocks noGrp="1" noChangeArrowheads="1"/>
          </p:cNvSpPr>
          <p:nvPr>
            <p:ph type="title" idx="4294967295"/>
          </p:nvPr>
        </p:nvSpPr>
        <p:spPr>
          <a:xfrm>
            <a:off x="762000" y="457200"/>
            <a:ext cx="8001000" cy="3200400"/>
          </a:xfrm>
        </p:spPr>
        <p:txBody>
          <a:bodyPr/>
          <a:lstStyle/>
          <a:p>
            <a:r>
              <a:rPr lang="en-US" altLang="zh-CN" sz="3200" b="1"/>
              <a:t>§7.2  </a:t>
            </a:r>
            <a:r>
              <a:rPr lang="zh-CN" altLang="en-US" sz="3200" b="1"/>
              <a:t>太阳系天体的运动和结构特征</a:t>
            </a:r>
            <a:r>
              <a:rPr lang="zh-CN" altLang="en-US" b="1"/>
              <a:t>  </a:t>
            </a:r>
            <a:br>
              <a:rPr lang="zh-CN" altLang="en-US"/>
            </a:br>
            <a:r>
              <a:rPr lang="zh-CN" altLang="en-US"/>
              <a:t>   </a:t>
            </a:r>
            <a:r>
              <a:rPr lang="zh-CN" altLang="en-US" sz="2400"/>
              <a:t>一、行星和卫星的轨道运动  </a:t>
            </a:r>
            <a:br>
              <a:rPr lang="zh-CN" altLang="en-US" sz="2400"/>
            </a:br>
            <a:r>
              <a:rPr lang="zh-CN" altLang="en-US" sz="2400"/>
              <a:t>         </a:t>
            </a:r>
            <a:r>
              <a:rPr lang="en-US" altLang="zh-CN" sz="2400"/>
              <a:t>1.</a:t>
            </a:r>
            <a:r>
              <a:rPr lang="zh-CN" altLang="en-US" sz="2400">
                <a:hlinkClick r:id="rId2" action="ppaction://hlinksldjump"/>
              </a:rPr>
              <a:t>共面性、近圆性和同向性  </a:t>
            </a:r>
            <a:br>
              <a:rPr lang="zh-CN" altLang="en-US" sz="2400"/>
            </a:br>
            <a:r>
              <a:rPr lang="zh-CN" altLang="en-US" sz="2400"/>
              <a:t>         </a:t>
            </a:r>
            <a:r>
              <a:rPr lang="en-US" altLang="zh-CN" sz="2400"/>
              <a:t>2.</a:t>
            </a:r>
            <a:r>
              <a:rPr lang="zh-CN" altLang="en-US" sz="2400">
                <a:hlinkClick r:id="rId3" action="ppaction://hlinksldjump"/>
              </a:rPr>
              <a:t>提丢斯法则</a:t>
            </a:r>
            <a:br>
              <a:rPr lang="zh-CN" altLang="en-US" sz="2400">
                <a:hlinkClick r:id="rId3" action="ppaction://hlinksldjump"/>
              </a:rPr>
            </a:br>
            <a:r>
              <a:rPr lang="zh-CN" altLang="en-US" sz="2400"/>
              <a:t>         </a:t>
            </a:r>
            <a:r>
              <a:rPr lang="en-US" altLang="zh-CN" sz="2400"/>
              <a:t>3.</a:t>
            </a:r>
            <a:r>
              <a:rPr lang="zh-CN" altLang="en-US" sz="2400"/>
              <a:t>规则卫星和不规则卫星</a:t>
            </a:r>
            <a:br>
              <a:rPr lang="zh-CN" altLang="en-US" sz="2400"/>
            </a:br>
            <a:r>
              <a:rPr lang="zh-CN" altLang="en-US" sz="2400"/>
              <a:t>     二、太阳系天体的自转  </a:t>
            </a:r>
            <a:r>
              <a:rPr lang="en-US" altLang="zh-CN" sz="2400"/>
              <a:t>(</a:t>
            </a:r>
            <a:r>
              <a:rPr lang="zh-CN" altLang="en-US" sz="2400"/>
              <a:t>金星、天王星比较特殊）</a:t>
            </a:r>
            <a:endParaRPr lang="zh-CN" altLang="en-US"/>
          </a:p>
        </p:txBody>
      </p:sp>
      <p:sp>
        <p:nvSpPr>
          <p:cNvPr id="106500" name="Text Box 4">
            <a:extLst>
              <a:ext uri="{FF2B5EF4-FFF2-40B4-BE49-F238E27FC236}">
                <a16:creationId xmlns:a16="http://schemas.microsoft.com/office/drawing/2014/main" id="{F50DD7AC-937A-4BDC-A5DE-68651B762B42}"/>
              </a:ext>
            </a:extLst>
          </p:cNvPr>
          <p:cNvSpPr txBox="1">
            <a:spLocks noChangeArrowheads="1"/>
          </p:cNvSpPr>
          <p:nvPr/>
        </p:nvSpPr>
        <p:spPr bwMode="auto">
          <a:xfrm>
            <a:off x="1219200" y="5181600"/>
            <a:ext cx="56388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chemeClr val="tx2"/>
                </a:solidFill>
              </a:rPr>
              <a:t>三、太阳系天体角动量分布异常</a:t>
            </a:r>
            <a:r>
              <a:rPr lang="zh-CN" altLang="en-US" sz="3800">
                <a:solidFill>
                  <a:schemeClr val="tx2"/>
                </a:solidFill>
              </a:rPr>
              <a:t> </a:t>
            </a:r>
          </a:p>
        </p:txBody>
      </p:sp>
      <p:pic>
        <p:nvPicPr>
          <p:cNvPr id="106501" name="Picture 5">
            <a:extLst>
              <a:ext uri="{FF2B5EF4-FFF2-40B4-BE49-F238E27FC236}">
                <a16:creationId xmlns:a16="http://schemas.microsoft.com/office/drawing/2014/main" id="{C1C4983D-6458-472C-A49D-B8801F789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551238"/>
            <a:ext cx="8135937" cy="1439862"/>
          </a:xfrm>
          <a:prstGeom prst="rect">
            <a:avLst/>
          </a:prstGeom>
          <a:noFill/>
          <a:extLst>
            <a:ext uri="{909E8E84-426E-40DD-AFC4-6F175D3DCCD1}">
              <a14:hiddenFill xmlns:a14="http://schemas.microsoft.com/office/drawing/2010/main">
                <a:solidFill>
                  <a:srgbClr val="FFFFFF"/>
                </a:solidFill>
              </a14:hiddenFill>
            </a:ext>
          </a:extLst>
        </p:spPr>
      </p:pic>
      <p:sp>
        <p:nvSpPr>
          <p:cNvPr id="106502" name="AutoShape 6">
            <a:hlinkClick r:id="" action="ppaction://hlinkshowjump?jump=nextslide" highlightClick="1"/>
            <a:extLst>
              <a:ext uri="{FF2B5EF4-FFF2-40B4-BE49-F238E27FC236}">
                <a16:creationId xmlns:a16="http://schemas.microsoft.com/office/drawing/2014/main" id="{A39BAAEE-2D90-44BA-85FB-FAF330AAD1BB}"/>
              </a:ext>
            </a:extLst>
          </p:cNvPr>
          <p:cNvSpPr>
            <a:spLocks noChangeArrowheads="1"/>
          </p:cNvSpPr>
          <p:nvPr/>
        </p:nvSpPr>
        <p:spPr bwMode="auto">
          <a:xfrm>
            <a:off x="7308850" y="5661025"/>
            <a:ext cx="1223963" cy="6477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0789A6B0-BE98-4A83-B31A-7251DB4315F4}"/>
              </a:ext>
            </a:extLst>
          </p:cNvPr>
          <p:cNvSpPr>
            <a:spLocks noChangeArrowheads="1"/>
          </p:cNvSpPr>
          <p:nvPr/>
        </p:nvSpPr>
        <p:spPr bwMode="auto">
          <a:xfrm>
            <a:off x="1938338" y="1928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6260" name="AutoShape 4">
            <a:hlinkClick r:id="rId2" action="ppaction://hlinksldjump" highlightClick="1"/>
            <a:extLst>
              <a:ext uri="{FF2B5EF4-FFF2-40B4-BE49-F238E27FC236}">
                <a16:creationId xmlns:a16="http://schemas.microsoft.com/office/drawing/2014/main" id="{6BD0C297-85F1-4222-9319-BBB6949C569A}"/>
              </a:ext>
            </a:extLst>
          </p:cNvPr>
          <p:cNvSpPr>
            <a:spLocks noChangeArrowheads="1"/>
          </p:cNvSpPr>
          <p:nvPr/>
        </p:nvSpPr>
        <p:spPr bwMode="auto">
          <a:xfrm>
            <a:off x="7848600" y="5943600"/>
            <a:ext cx="576263"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269" name="Group 13">
            <a:extLst>
              <a:ext uri="{FF2B5EF4-FFF2-40B4-BE49-F238E27FC236}">
                <a16:creationId xmlns:a16="http://schemas.microsoft.com/office/drawing/2014/main" id="{B4A325BE-C42B-443E-9B30-75D6EB4154DD}"/>
              </a:ext>
            </a:extLst>
          </p:cNvPr>
          <p:cNvGrpSpPr>
            <a:grpSpLocks/>
          </p:cNvGrpSpPr>
          <p:nvPr/>
        </p:nvGrpSpPr>
        <p:grpSpPr bwMode="auto">
          <a:xfrm>
            <a:off x="1547813" y="5661025"/>
            <a:ext cx="5759450" cy="863600"/>
            <a:chOff x="2789" y="2568"/>
            <a:chExt cx="2858" cy="1225"/>
          </a:xfrm>
        </p:grpSpPr>
        <p:sp>
          <p:nvSpPr>
            <p:cNvPr id="96270" name="AutoShape 14">
              <a:extLst>
                <a:ext uri="{FF2B5EF4-FFF2-40B4-BE49-F238E27FC236}">
                  <a16:creationId xmlns:a16="http://schemas.microsoft.com/office/drawing/2014/main" id="{CD69ADFF-B367-4EE6-BD22-064FA707DC46}"/>
                </a:ext>
              </a:extLst>
            </p:cNvPr>
            <p:cNvSpPr>
              <a:spLocks noChangeArrowheads="1"/>
            </p:cNvSpPr>
            <p:nvPr/>
          </p:nvSpPr>
          <p:spPr bwMode="auto">
            <a:xfrm>
              <a:off x="2789" y="2568"/>
              <a:ext cx="2858" cy="1225"/>
            </a:xfrm>
            <a:prstGeom prst="wedgeEllipseCallout">
              <a:avLst>
                <a:gd name="adj1" fmla="val -49301"/>
                <a:gd name="adj2" fmla="val -71060"/>
              </a:avLst>
            </a:prstGeom>
            <a:solidFill>
              <a:schemeClr val="accent1"/>
            </a:solidFill>
            <a:ln w="38100" algn="ctr">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hlink"/>
                </a:buClr>
                <a:buSzPct val="65000"/>
                <a:buFont typeface="Wingdings" panose="05000000000000000000" pitchFamily="2" charset="2"/>
                <a:buNone/>
              </a:pPr>
              <a:endParaRPr lang="zh-CN" altLang="zh-CN" b="1">
                <a:effectLst>
                  <a:outerShdw blurRad="38100" dist="38100" dir="2700000" algn="tl">
                    <a:srgbClr val="FFFFFF"/>
                  </a:outerShdw>
                </a:effectLst>
                <a:latin typeface="Tahoma" panose="020B0604030504040204" pitchFamily="34" charset="0"/>
              </a:endParaRPr>
            </a:p>
          </p:txBody>
        </p:sp>
        <p:sp>
          <p:nvSpPr>
            <p:cNvPr id="96271" name="Text Box 15">
              <a:extLst>
                <a:ext uri="{FF2B5EF4-FFF2-40B4-BE49-F238E27FC236}">
                  <a16:creationId xmlns:a16="http://schemas.microsoft.com/office/drawing/2014/main" id="{42E7636A-969E-469F-A8C3-6C42CDFF7593}"/>
                </a:ext>
              </a:extLst>
            </p:cNvPr>
            <p:cNvSpPr txBox="1">
              <a:spLocks noChangeArrowheads="1"/>
            </p:cNvSpPr>
            <p:nvPr/>
          </p:nvSpPr>
          <p:spPr bwMode="auto">
            <a:xfrm>
              <a:off x="2917" y="2831"/>
              <a:ext cx="2242" cy="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DDDD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t>2006</a:t>
              </a:r>
              <a:r>
                <a:rPr lang="zh-CN" altLang="en-US" sz="2400" b="1"/>
                <a:t>年对大行星重新定义</a:t>
              </a:r>
            </a:p>
          </p:txBody>
        </p:sp>
      </p:grpSp>
      <p:pic>
        <p:nvPicPr>
          <p:cNvPr id="96272" name="Picture 16" descr="大行星">
            <a:extLst>
              <a:ext uri="{FF2B5EF4-FFF2-40B4-BE49-F238E27FC236}">
                <a16:creationId xmlns:a16="http://schemas.microsoft.com/office/drawing/2014/main" id="{9E6D88F2-5087-45C9-B9A8-C9671C1F2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04813"/>
            <a:ext cx="8785225" cy="4941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96269"/>
                                        </p:tgtEl>
                                        <p:attrNameLst>
                                          <p:attrName>style.visibility</p:attrName>
                                        </p:attrNameLst>
                                      </p:cBhvr>
                                      <p:to>
                                        <p:strVal val="visible"/>
                                      </p:to>
                                    </p:set>
                                    <p:animEffect transition="in" filter="slide(fromBottom)">
                                      <p:cBhvr>
                                        <p:cTn id="7" dur="500"/>
                                        <p:tgtEl>
                                          <p:spTgt spid="9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3" name="AutoShape 7">
            <a:hlinkClick r:id="" action="ppaction://hlinkshowjump?jump=nextslide" highlightClick="1"/>
            <a:extLst>
              <a:ext uri="{FF2B5EF4-FFF2-40B4-BE49-F238E27FC236}">
                <a16:creationId xmlns:a16="http://schemas.microsoft.com/office/drawing/2014/main" id="{ACE5A3CB-E418-4733-9DC8-5CF4C9D23E5D}"/>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344" name="Picture 8" descr="1101">
            <a:extLst>
              <a:ext uri="{FF2B5EF4-FFF2-40B4-BE49-F238E27FC236}">
                <a16:creationId xmlns:a16="http://schemas.microsoft.com/office/drawing/2014/main" id="{1AB311BA-DF2B-4460-9452-F4BE48AE1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38200"/>
            <a:ext cx="6553200" cy="4654550"/>
          </a:xfrm>
          <a:prstGeom prst="rect">
            <a:avLst/>
          </a:prstGeom>
          <a:noFill/>
          <a:extLst>
            <a:ext uri="{909E8E84-426E-40DD-AFC4-6F175D3DCCD1}">
              <a14:hiddenFill xmlns:a14="http://schemas.microsoft.com/office/drawing/2010/main">
                <a:solidFill>
                  <a:srgbClr val="FFFFFF"/>
                </a:solidFill>
              </a14:hiddenFill>
            </a:ext>
          </a:extLst>
        </p:spPr>
      </p:pic>
      <p:sp>
        <p:nvSpPr>
          <p:cNvPr id="14345" name="Text Box 9">
            <a:extLst>
              <a:ext uri="{FF2B5EF4-FFF2-40B4-BE49-F238E27FC236}">
                <a16:creationId xmlns:a16="http://schemas.microsoft.com/office/drawing/2014/main" id="{60A05407-CE1A-4379-BEEC-1F5FA6AF9B2F}"/>
              </a:ext>
            </a:extLst>
          </p:cNvPr>
          <p:cNvSpPr txBox="1">
            <a:spLocks noChangeArrowheads="1"/>
          </p:cNvSpPr>
          <p:nvPr/>
        </p:nvSpPr>
        <p:spPr bwMode="auto">
          <a:xfrm>
            <a:off x="990600" y="5715000"/>
            <a:ext cx="6248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        </a:t>
            </a:r>
            <a:r>
              <a:rPr lang="zh-CN" altLang="en-US" b="1" i="1"/>
              <a:t>太阳从中心到边缘可以分为核反应区，辐射区，对流区和太阳大气几个组成部分。</a:t>
            </a:r>
          </a:p>
        </p:txBody>
      </p:sp>
    </p:spTree>
  </p:cSld>
  <p:clrMapOvr>
    <a:masterClrMapping/>
  </p:clrMapOvr>
  <p:transition>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日冕">
            <a:extLst>
              <a:ext uri="{FF2B5EF4-FFF2-40B4-BE49-F238E27FC236}">
                <a16:creationId xmlns:a16="http://schemas.microsoft.com/office/drawing/2014/main" id="{91F8C6F4-C2CC-4BD3-94F6-3737053CE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0350"/>
            <a:ext cx="6180137" cy="4770438"/>
          </a:xfrm>
          <a:prstGeom prst="rect">
            <a:avLst/>
          </a:prstGeom>
          <a:noFill/>
          <a:extLst>
            <a:ext uri="{909E8E84-426E-40DD-AFC4-6F175D3DCCD1}">
              <a14:hiddenFill xmlns:a14="http://schemas.microsoft.com/office/drawing/2010/main">
                <a:solidFill>
                  <a:srgbClr val="FFFFFF"/>
                </a:solidFill>
              </a14:hiddenFill>
            </a:ext>
          </a:extLst>
        </p:spPr>
      </p:pic>
      <p:sp>
        <p:nvSpPr>
          <p:cNvPr id="130053" name="Text Box 5">
            <a:extLst>
              <a:ext uri="{FF2B5EF4-FFF2-40B4-BE49-F238E27FC236}">
                <a16:creationId xmlns:a16="http://schemas.microsoft.com/office/drawing/2014/main" id="{199DC7AE-6925-4FC8-A584-ECF4C88B28ED}"/>
              </a:ext>
            </a:extLst>
          </p:cNvPr>
          <p:cNvSpPr txBox="1">
            <a:spLocks noChangeArrowheads="1"/>
          </p:cNvSpPr>
          <p:nvPr/>
        </p:nvSpPr>
        <p:spPr bwMode="auto">
          <a:xfrm>
            <a:off x="3132138" y="5300663"/>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日冕</a:t>
            </a:r>
          </a:p>
        </p:txBody>
      </p:sp>
      <p:sp>
        <p:nvSpPr>
          <p:cNvPr id="130054" name="AutoShape 6">
            <a:hlinkClick r:id="" action="ppaction://hlinkshowjump?jump=nextslide" highlightClick="1"/>
            <a:extLst>
              <a:ext uri="{FF2B5EF4-FFF2-40B4-BE49-F238E27FC236}">
                <a16:creationId xmlns:a16="http://schemas.microsoft.com/office/drawing/2014/main" id="{FDF550A7-0FDE-4946-A028-4653CC5E8F4D}"/>
              </a:ext>
            </a:extLst>
          </p:cNvPr>
          <p:cNvSpPr>
            <a:spLocks noChangeArrowheads="1"/>
          </p:cNvSpPr>
          <p:nvPr/>
        </p:nvSpPr>
        <p:spPr bwMode="auto">
          <a:xfrm>
            <a:off x="7885113" y="5589588"/>
            <a:ext cx="574675" cy="36036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Text Box 3">
            <a:extLst>
              <a:ext uri="{FF2B5EF4-FFF2-40B4-BE49-F238E27FC236}">
                <a16:creationId xmlns:a16="http://schemas.microsoft.com/office/drawing/2014/main" id="{14DE18F4-5E5B-4829-85F2-68ED9732C7DD}"/>
              </a:ext>
            </a:extLst>
          </p:cNvPr>
          <p:cNvSpPr txBox="1">
            <a:spLocks noChangeArrowheads="1"/>
          </p:cNvSpPr>
          <p:nvPr/>
        </p:nvSpPr>
        <p:spPr bwMode="auto">
          <a:xfrm>
            <a:off x="2627313" y="5661025"/>
            <a:ext cx="4103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t>日珥</a:t>
            </a:r>
            <a:r>
              <a:rPr lang="zh-CN" altLang="en-US"/>
              <a:t> </a:t>
            </a:r>
          </a:p>
        </p:txBody>
      </p:sp>
      <p:sp>
        <p:nvSpPr>
          <p:cNvPr id="17412" name="AutoShape 4">
            <a:hlinkClick r:id="" action="ppaction://hlinkshowjump?jump=nextslide" highlightClick="1"/>
            <a:extLst>
              <a:ext uri="{FF2B5EF4-FFF2-40B4-BE49-F238E27FC236}">
                <a16:creationId xmlns:a16="http://schemas.microsoft.com/office/drawing/2014/main" id="{814EE2FD-0A00-44D1-989B-64E76CA5FB1C}"/>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7413" name="Picture 5">
            <a:extLst>
              <a:ext uri="{FF2B5EF4-FFF2-40B4-BE49-F238E27FC236}">
                <a16:creationId xmlns:a16="http://schemas.microsoft.com/office/drawing/2014/main" id="{6E148242-9DE4-4777-8138-3E2CC0BA8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600"/>
            <a:ext cx="5545138" cy="45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Text Box 3">
            <a:extLst>
              <a:ext uri="{FF2B5EF4-FFF2-40B4-BE49-F238E27FC236}">
                <a16:creationId xmlns:a16="http://schemas.microsoft.com/office/drawing/2014/main" id="{ECD2C0FD-E6A0-4549-ADEE-F0659C271181}"/>
              </a:ext>
            </a:extLst>
          </p:cNvPr>
          <p:cNvSpPr txBox="1">
            <a:spLocks noChangeArrowheads="1"/>
          </p:cNvSpPr>
          <p:nvPr/>
        </p:nvSpPr>
        <p:spPr bwMode="auto">
          <a:xfrm>
            <a:off x="1476375" y="4941888"/>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太阳光球和黑子</a:t>
            </a:r>
          </a:p>
        </p:txBody>
      </p:sp>
      <p:sp>
        <p:nvSpPr>
          <p:cNvPr id="8197" name="AutoShape 5">
            <a:hlinkClick r:id="rId3" action="ppaction://hlinksldjump" highlightClick="1"/>
            <a:extLst>
              <a:ext uri="{FF2B5EF4-FFF2-40B4-BE49-F238E27FC236}">
                <a16:creationId xmlns:a16="http://schemas.microsoft.com/office/drawing/2014/main" id="{79D3B489-6B4F-40BF-A0A0-CE8392AAA8AC}"/>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199" name="Picture 7" descr="1202">
            <a:extLst>
              <a:ext uri="{FF2B5EF4-FFF2-40B4-BE49-F238E27FC236}">
                <a16:creationId xmlns:a16="http://schemas.microsoft.com/office/drawing/2014/main" id="{AABCA760-3F5B-47B8-9B56-B2065EC7E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76250"/>
            <a:ext cx="4383087" cy="43830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太阳黑子（031101）">
            <a:extLst>
              <a:ext uri="{FF2B5EF4-FFF2-40B4-BE49-F238E27FC236}">
                <a16:creationId xmlns:a16="http://schemas.microsoft.com/office/drawing/2014/main" id="{EE4D457B-07EE-4B68-83ED-F44485B21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5445125"/>
            <a:ext cx="1441450" cy="1077913"/>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031031">
            <a:extLst>
              <a:ext uri="{FF2B5EF4-FFF2-40B4-BE49-F238E27FC236}">
                <a16:creationId xmlns:a16="http://schemas.microsoft.com/office/drawing/2014/main" id="{A953D4E4-5992-426D-9C15-2FAD71C14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4365625"/>
            <a:ext cx="151130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031030">
            <a:extLst>
              <a:ext uri="{FF2B5EF4-FFF2-40B4-BE49-F238E27FC236}">
                <a16:creationId xmlns:a16="http://schemas.microsoft.com/office/drawing/2014/main" id="{B039D266-F73F-44BD-A147-9AA0C81792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213100"/>
            <a:ext cx="15113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031029">
            <a:extLst>
              <a:ext uri="{FF2B5EF4-FFF2-40B4-BE49-F238E27FC236}">
                <a16:creationId xmlns:a16="http://schemas.microsoft.com/office/drawing/2014/main" id="{361C1E60-C491-404A-9278-779E95C2A0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2133600"/>
            <a:ext cx="1439862" cy="10795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031028">
            <a:extLst>
              <a:ext uri="{FF2B5EF4-FFF2-40B4-BE49-F238E27FC236}">
                <a16:creationId xmlns:a16="http://schemas.microsoft.com/office/drawing/2014/main" id="{F216E3AF-758D-4E99-9A57-3165CF9963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588" y="1052513"/>
            <a:ext cx="1512887" cy="1077912"/>
          </a:xfrm>
          <a:prstGeom prst="rect">
            <a:avLst/>
          </a:prstGeom>
          <a:noFill/>
          <a:extLst>
            <a:ext uri="{909E8E84-426E-40DD-AFC4-6F175D3DCCD1}">
              <a14:hiddenFill xmlns:a14="http://schemas.microsoft.com/office/drawing/2010/main">
                <a:solidFill>
                  <a:srgbClr val="FFFFFF"/>
                </a:solidFill>
              </a14:hiddenFill>
            </a:ext>
          </a:extLst>
        </p:spPr>
      </p:pic>
      <p:pic>
        <p:nvPicPr>
          <p:cNvPr id="8205" name="Picture 13" descr="031025">
            <a:extLst>
              <a:ext uri="{FF2B5EF4-FFF2-40B4-BE49-F238E27FC236}">
                <a16:creationId xmlns:a16="http://schemas.microsoft.com/office/drawing/2014/main" id="{F0312BEB-8C34-4CA1-B5D8-242327B896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260350"/>
            <a:ext cx="1512888" cy="1131888"/>
          </a:xfrm>
          <a:prstGeom prst="rect">
            <a:avLst/>
          </a:prstGeom>
          <a:noFill/>
          <a:extLst>
            <a:ext uri="{909E8E84-426E-40DD-AFC4-6F175D3DCCD1}">
              <a14:hiddenFill xmlns:a14="http://schemas.microsoft.com/office/drawing/2010/main">
                <a:solidFill>
                  <a:srgbClr val="FFFFFF"/>
                </a:solidFill>
              </a14:hiddenFill>
            </a:ext>
          </a:extLst>
        </p:spPr>
      </p:pic>
      <p:sp>
        <p:nvSpPr>
          <p:cNvPr id="8206" name="Text Box 14">
            <a:extLst>
              <a:ext uri="{FF2B5EF4-FFF2-40B4-BE49-F238E27FC236}">
                <a16:creationId xmlns:a16="http://schemas.microsoft.com/office/drawing/2014/main" id="{BB0467B1-06EF-469A-B966-60D4FCCF646C}"/>
              </a:ext>
            </a:extLst>
          </p:cNvPr>
          <p:cNvSpPr txBox="1">
            <a:spLocks noChangeArrowheads="1"/>
          </p:cNvSpPr>
          <p:nvPr/>
        </p:nvSpPr>
        <p:spPr bwMode="auto">
          <a:xfrm>
            <a:off x="8388350" y="1412875"/>
            <a:ext cx="5048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b="1"/>
          </a:p>
          <a:p>
            <a:pPr>
              <a:spcBef>
                <a:spcPct val="50000"/>
              </a:spcBef>
            </a:pPr>
            <a:r>
              <a:rPr lang="zh-CN" altLang="en-US" b="1"/>
              <a:t>日面黑子动态变化</a:t>
            </a:r>
          </a:p>
          <a:p>
            <a:pPr>
              <a:spcBef>
                <a:spcPct val="50000"/>
              </a:spcBef>
            </a:pPr>
            <a:endParaRPr lang="en-US" altLang="zh-CN" b="1"/>
          </a:p>
        </p:txBody>
      </p:sp>
    </p:spTree>
  </p:cSld>
  <p:clrMapOvr>
    <a:masterClrMapping/>
  </p:clrMapOvr>
  <p:transition>
    <p:push dir="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Text Box 3">
            <a:extLst>
              <a:ext uri="{FF2B5EF4-FFF2-40B4-BE49-F238E27FC236}">
                <a16:creationId xmlns:a16="http://schemas.microsoft.com/office/drawing/2014/main" id="{822AE8B2-C88E-4326-A0FA-4021471F50DB}"/>
              </a:ext>
            </a:extLst>
          </p:cNvPr>
          <p:cNvSpPr txBox="1">
            <a:spLocks noChangeArrowheads="1"/>
          </p:cNvSpPr>
          <p:nvPr/>
        </p:nvSpPr>
        <p:spPr bwMode="auto">
          <a:xfrm>
            <a:off x="2916238" y="5805488"/>
            <a:ext cx="331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太阳黑子（或群）</a:t>
            </a:r>
          </a:p>
        </p:txBody>
      </p:sp>
      <p:pic>
        <p:nvPicPr>
          <p:cNvPr id="29702" name="Picture 1030" descr="太阳黑子（1）">
            <a:extLst>
              <a:ext uri="{FF2B5EF4-FFF2-40B4-BE49-F238E27FC236}">
                <a16:creationId xmlns:a16="http://schemas.microsoft.com/office/drawing/2014/main" id="{B7B5319F-673C-4FC8-91AB-18299989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908050"/>
            <a:ext cx="6481762" cy="482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Text Box 3">
            <a:extLst>
              <a:ext uri="{FF2B5EF4-FFF2-40B4-BE49-F238E27FC236}">
                <a16:creationId xmlns:a16="http://schemas.microsoft.com/office/drawing/2014/main" id="{D486D630-9FD1-4C69-9C5D-F9A374B4707C}"/>
              </a:ext>
            </a:extLst>
          </p:cNvPr>
          <p:cNvSpPr txBox="1">
            <a:spLocks noChangeArrowheads="1"/>
          </p:cNvSpPr>
          <p:nvPr/>
        </p:nvSpPr>
        <p:spPr bwMode="auto">
          <a:xfrm>
            <a:off x="2700338" y="4575175"/>
            <a:ext cx="3529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t>太阳黑子周期 </a:t>
            </a:r>
          </a:p>
        </p:txBody>
      </p:sp>
      <p:pic>
        <p:nvPicPr>
          <p:cNvPr id="29701" name="Picture 5" descr="1302">
            <a:extLst>
              <a:ext uri="{FF2B5EF4-FFF2-40B4-BE49-F238E27FC236}">
                <a16:creationId xmlns:a16="http://schemas.microsoft.com/office/drawing/2014/main" id="{E0B4BFC0-4F1E-4287-8BF5-F43C780E3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76962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9333" name="Text Box 5">
            <a:extLst>
              <a:ext uri="{FF2B5EF4-FFF2-40B4-BE49-F238E27FC236}">
                <a16:creationId xmlns:a16="http://schemas.microsoft.com/office/drawing/2014/main" id="{F855B535-D544-457C-B6F0-D878A5B53756}"/>
              </a:ext>
            </a:extLst>
          </p:cNvPr>
          <p:cNvSpPr txBox="1">
            <a:spLocks noChangeArrowheads="1"/>
          </p:cNvSpPr>
          <p:nvPr/>
        </p:nvSpPr>
        <p:spPr bwMode="auto">
          <a:xfrm>
            <a:off x="2051050" y="5589588"/>
            <a:ext cx="496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黑子在日面上的空间分部特征</a:t>
            </a:r>
          </a:p>
        </p:txBody>
      </p:sp>
    </p:spTree>
  </p:cSld>
  <p:clrMapOvr>
    <a:masterClrMapping/>
  </p:clrMapOvr>
  <p:transition>
    <p:push dir="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9330" name="Picture 1026">
            <a:extLst>
              <a:ext uri="{FF2B5EF4-FFF2-40B4-BE49-F238E27FC236}">
                <a16:creationId xmlns:a16="http://schemas.microsoft.com/office/drawing/2014/main" id="{48C1BC4F-75E1-4C4F-BA5A-092E22870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0772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 Box 1027">
            <a:extLst>
              <a:ext uri="{FF2B5EF4-FFF2-40B4-BE49-F238E27FC236}">
                <a16:creationId xmlns:a16="http://schemas.microsoft.com/office/drawing/2014/main" id="{30A7BBBE-41FC-4AD9-848F-2926D27936CB}"/>
              </a:ext>
            </a:extLst>
          </p:cNvPr>
          <p:cNvSpPr txBox="1">
            <a:spLocks noChangeArrowheads="1"/>
          </p:cNvSpPr>
          <p:nvPr/>
        </p:nvSpPr>
        <p:spPr bwMode="auto">
          <a:xfrm>
            <a:off x="4267200" y="45720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黑子周期</a:t>
            </a:r>
          </a:p>
        </p:txBody>
      </p:sp>
      <p:sp>
        <p:nvSpPr>
          <p:cNvPr id="99332" name="AutoShape 1028">
            <a:hlinkClick r:id="rId3" action="ppaction://hlinksldjump" highlightClick="1"/>
            <a:extLst>
              <a:ext uri="{FF2B5EF4-FFF2-40B4-BE49-F238E27FC236}">
                <a16:creationId xmlns:a16="http://schemas.microsoft.com/office/drawing/2014/main" id="{F34139B8-CDF5-401E-B5D6-9548E612E36D}"/>
              </a:ext>
            </a:extLst>
          </p:cNvPr>
          <p:cNvSpPr>
            <a:spLocks noChangeArrowheads="1"/>
          </p:cNvSpPr>
          <p:nvPr/>
        </p:nvSpPr>
        <p:spPr bwMode="auto">
          <a:xfrm>
            <a:off x="7667625" y="5300663"/>
            <a:ext cx="936625" cy="64928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ext Box 1026">
            <a:extLst>
              <a:ext uri="{FF2B5EF4-FFF2-40B4-BE49-F238E27FC236}">
                <a16:creationId xmlns:a16="http://schemas.microsoft.com/office/drawing/2014/main" id="{9F795D58-97E2-4A65-8031-A31A246EA7F6}"/>
              </a:ext>
            </a:extLst>
          </p:cNvPr>
          <p:cNvSpPr txBox="1">
            <a:spLocks noChangeArrowheads="1"/>
          </p:cNvSpPr>
          <p:nvPr/>
        </p:nvSpPr>
        <p:spPr bwMode="auto">
          <a:xfrm>
            <a:off x="2032000" y="49466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pic>
        <p:nvPicPr>
          <p:cNvPr id="35843" name="Picture 1027">
            <a:extLst>
              <a:ext uri="{FF2B5EF4-FFF2-40B4-BE49-F238E27FC236}">
                <a16:creationId xmlns:a16="http://schemas.microsoft.com/office/drawing/2014/main" id="{6D023334-A7A9-4318-9C04-5707E390F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700213"/>
            <a:ext cx="41910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1028">
            <a:extLst>
              <a:ext uri="{FF2B5EF4-FFF2-40B4-BE49-F238E27FC236}">
                <a16:creationId xmlns:a16="http://schemas.microsoft.com/office/drawing/2014/main" id="{9DCE6811-DECF-4948-8028-072F0FD76FA6}"/>
              </a:ext>
            </a:extLst>
          </p:cNvPr>
          <p:cNvSpPr txBox="1">
            <a:spLocks noChangeArrowheads="1"/>
          </p:cNvSpPr>
          <p:nvPr/>
        </p:nvSpPr>
        <p:spPr bwMode="auto">
          <a:xfrm>
            <a:off x="2843213" y="5805488"/>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宋体" panose="02010600030101010101" pitchFamily="2" charset="-122"/>
              </a:rPr>
              <a:t>太 阳 黑 子 的 磁 区</a:t>
            </a:r>
            <a:r>
              <a:rPr lang="zh-CN" altLang="en-US" sz="2000">
                <a:latin typeface="宋体" panose="02010600030101010101" pitchFamily="2" charset="-122"/>
              </a:rPr>
              <a:t>  </a:t>
            </a:r>
          </a:p>
        </p:txBody>
      </p:sp>
      <p:pic>
        <p:nvPicPr>
          <p:cNvPr id="15365" name="Picture 5" descr="太阳磁区">
            <a:extLst>
              <a:ext uri="{FF2B5EF4-FFF2-40B4-BE49-F238E27FC236}">
                <a16:creationId xmlns:a16="http://schemas.microsoft.com/office/drawing/2014/main" id="{C1F5C8F3-759C-48FE-A1AC-BEECB0D85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76250"/>
            <a:ext cx="426720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Text Box 3">
            <a:extLst>
              <a:ext uri="{FF2B5EF4-FFF2-40B4-BE49-F238E27FC236}">
                <a16:creationId xmlns:a16="http://schemas.microsoft.com/office/drawing/2014/main" id="{C7054E68-1B44-4964-9460-CBD46620E1A5}"/>
              </a:ext>
            </a:extLst>
          </p:cNvPr>
          <p:cNvSpPr txBox="1">
            <a:spLocks noChangeArrowheads="1"/>
          </p:cNvSpPr>
          <p:nvPr/>
        </p:nvSpPr>
        <p:spPr bwMode="auto">
          <a:xfrm>
            <a:off x="2843213" y="5734050"/>
            <a:ext cx="3743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太阳米粒结构（磁场）</a:t>
            </a:r>
            <a:endParaRPr lang="zh-CN" altLang="en-US"/>
          </a:p>
        </p:txBody>
      </p:sp>
      <p:sp>
        <p:nvSpPr>
          <p:cNvPr id="15364" name="AutoShape 4">
            <a:hlinkClick r:id="rId3" action="ppaction://hlinksldjump" highlightClick="1"/>
            <a:extLst>
              <a:ext uri="{FF2B5EF4-FFF2-40B4-BE49-F238E27FC236}">
                <a16:creationId xmlns:a16="http://schemas.microsoft.com/office/drawing/2014/main" id="{65098096-6411-42DC-9268-5CB1B78442E9}"/>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37218" name="Picture 2" descr="米粒组织">
            <a:extLst>
              <a:ext uri="{FF2B5EF4-FFF2-40B4-BE49-F238E27FC236}">
                <a16:creationId xmlns:a16="http://schemas.microsoft.com/office/drawing/2014/main" id="{B0F3EC6E-4958-4F13-B435-8C09D0434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31788"/>
            <a:ext cx="6985000" cy="524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a:extLst>
              <a:ext uri="{FF2B5EF4-FFF2-40B4-BE49-F238E27FC236}">
                <a16:creationId xmlns:a16="http://schemas.microsoft.com/office/drawing/2014/main" id="{1B5B13C8-6361-4E52-9B72-D717AA193B6B}"/>
              </a:ext>
            </a:extLst>
          </p:cNvPr>
          <p:cNvSpPr>
            <a:spLocks noGrp="1" noChangeArrowheads="1"/>
          </p:cNvSpPr>
          <p:nvPr>
            <p:ph type="body" idx="1"/>
          </p:nvPr>
        </p:nvSpPr>
        <p:spPr>
          <a:xfrm>
            <a:off x="133350" y="549275"/>
            <a:ext cx="8686800" cy="6048375"/>
          </a:xfrm>
        </p:spPr>
        <p:txBody>
          <a:bodyPr/>
          <a:lstStyle/>
          <a:p>
            <a:pPr>
              <a:lnSpc>
                <a:spcPct val="90000"/>
              </a:lnSpc>
              <a:buFont typeface="Wingdings" panose="05000000000000000000" pitchFamily="2" charset="2"/>
              <a:buNone/>
            </a:pPr>
            <a:r>
              <a:rPr lang="en-US" altLang="zh-CN" sz="3600" b="1"/>
              <a:t>§7.3  </a:t>
            </a:r>
            <a:r>
              <a:rPr lang="zh-CN" altLang="en-US" sz="3600" b="1"/>
              <a:t>太阳                                      </a:t>
            </a:r>
            <a:endParaRPr lang="zh-CN" altLang="en-US" sz="3600"/>
          </a:p>
          <a:p>
            <a:pPr>
              <a:lnSpc>
                <a:spcPct val="90000"/>
              </a:lnSpc>
              <a:buFont typeface="Wingdings" panose="05000000000000000000" pitchFamily="2" charset="2"/>
              <a:buNone/>
            </a:pPr>
            <a:r>
              <a:rPr lang="zh-CN" altLang="en-US" sz="2400"/>
              <a:t>    </a:t>
            </a:r>
            <a:r>
              <a:rPr lang="zh-CN" altLang="en-US" sz="2400" b="1">
                <a:solidFill>
                  <a:srgbClr val="FF3300"/>
                </a:solidFill>
              </a:rPr>
              <a:t>太阳和我们的关系极为密切。太阳是地球上光和热的主要来源，是地球上生命的源泉。地球的许多现象都与太阳的运动、变化过程有关。</a:t>
            </a:r>
          </a:p>
          <a:p>
            <a:pPr>
              <a:lnSpc>
                <a:spcPct val="90000"/>
              </a:lnSpc>
              <a:buFont typeface="Wingdings" panose="05000000000000000000" pitchFamily="2" charset="2"/>
              <a:buNone/>
            </a:pPr>
            <a:r>
              <a:rPr lang="zh-CN" altLang="en-US" sz="2400" b="1">
                <a:solidFill>
                  <a:srgbClr val="FF3300"/>
                </a:solidFill>
              </a:rPr>
              <a:t>（太阳辐射能变化－－</a:t>
            </a:r>
            <a:r>
              <a:rPr lang="en-US" altLang="zh-CN" sz="2400" b="1">
                <a:solidFill>
                  <a:srgbClr val="FF3300"/>
                </a:solidFill>
              </a:rPr>
              <a:t>DTM</a:t>
            </a:r>
            <a:r>
              <a:rPr lang="zh-CN" altLang="en-US" sz="2400" b="1">
                <a:solidFill>
                  <a:srgbClr val="FF3300"/>
                </a:solidFill>
              </a:rPr>
              <a:t>模型演示）</a:t>
            </a:r>
          </a:p>
          <a:p>
            <a:pPr>
              <a:lnSpc>
                <a:spcPct val="90000"/>
              </a:lnSpc>
              <a:buFont typeface="Wingdings" panose="05000000000000000000" pitchFamily="2" charset="2"/>
              <a:buNone/>
            </a:pPr>
            <a:r>
              <a:rPr lang="zh-CN" altLang="en-US" b="1"/>
              <a:t>一、太阳的概况</a:t>
            </a:r>
          </a:p>
          <a:p>
            <a:pPr>
              <a:lnSpc>
                <a:spcPct val="60000"/>
              </a:lnSpc>
              <a:buFont typeface="Wingdings" panose="05000000000000000000" pitchFamily="2" charset="2"/>
              <a:buNone/>
            </a:pPr>
            <a:r>
              <a:rPr lang="zh-CN" altLang="en-US" sz="2400">
                <a:latin typeface="宋体" panose="02010600030101010101" pitchFamily="2" charset="-122"/>
              </a:rPr>
              <a:t>   </a:t>
            </a:r>
            <a:r>
              <a:rPr lang="en-US" altLang="zh-CN" sz="2400">
                <a:latin typeface="宋体" panose="02010600030101010101" pitchFamily="2" charset="-122"/>
              </a:rPr>
              <a:t>1.</a:t>
            </a:r>
            <a:r>
              <a:rPr lang="zh-CN" altLang="en-US" sz="2400">
                <a:latin typeface="宋体" panose="02010600030101010101" pitchFamily="2" charset="-122"/>
              </a:rPr>
              <a:t>大小；</a:t>
            </a:r>
            <a:r>
              <a:rPr lang="en-US" altLang="zh-CN" sz="2400">
                <a:latin typeface="宋体" panose="02010600030101010101" pitchFamily="2" charset="-122"/>
              </a:rPr>
              <a:t>2.</a:t>
            </a:r>
            <a:r>
              <a:rPr lang="zh-CN" altLang="en-US" sz="2400">
                <a:latin typeface="宋体" panose="02010600030101010101" pitchFamily="2" charset="-122"/>
              </a:rPr>
              <a:t>质量；</a:t>
            </a:r>
            <a:r>
              <a:rPr lang="en-US" altLang="zh-CN" sz="2400">
                <a:latin typeface="宋体" panose="02010600030101010101" pitchFamily="2" charset="-122"/>
              </a:rPr>
              <a:t>3.</a:t>
            </a:r>
            <a:r>
              <a:rPr lang="zh-CN" altLang="en-US" sz="2400">
                <a:latin typeface="宋体" panose="02010600030101010101" pitchFamily="2" charset="-122"/>
              </a:rPr>
              <a:t>密度；</a:t>
            </a:r>
            <a:r>
              <a:rPr lang="en-US" altLang="zh-CN" sz="2400">
                <a:latin typeface="宋体" panose="02010600030101010101" pitchFamily="2" charset="-122"/>
              </a:rPr>
              <a:t>4</a:t>
            </a:r>
            <a:r>
              <a:rPr lang="zh-CN" altLang="en-US" sz="2400">
                <a:latin typeface="宋体" panose="02010600030101010101" pitchFamily="2" charset="-122"/>
              </a:rPr>
              <a:t>光度；</a:t>
            </a:r>
            <a:r>
              <a:rPr lang="en-US" altLang="zh-CN" sz="2400">
                <a:latin typeface="宋体" panose="02010600030101010101" pitchFamily="2" charset="-122"/>
              </a:rPr>
              <a:t>5</a:t>
            </a:r>
            <a:r>
              <a:rPr lang="zh-CN" altLang="en-US" sz="2400">
                <a:latin typeface="宋体" panose="02010600030101010101" pitchFamily="2" charset="-122"/>
              </a:rPr>
              <a:t>运动 </a:t>
            </a:r>
          </a:p>
          <a:p>
            <a:pPr>
              <a:lnSpc>
                <a:spcPct val="60000"/>
              </a:lnSpc>
              <a:buFont typeface="Wingdings" panose="05000000000000000000" pitchFamily="2" charset="2"/>
              <a:buNone/>
            </a:pPr>
            <a:r>
              <a:rPr lang="zh-CN" altLang="en-US" sz="2400" b="1">
                <a:solidFill>
                  <a:srgbClr val="FF3300"/>
                </a:solidFill>
                <a:latin typeface="宋体" panose="02010600030101010101" pitchFamily="2" charset="-122"/>
              </a:rPr>
              <a:t>   太阳是一个普通恒星</a:t>
            </a:r>
            <a:endParaRPr lang="zh-CN" altLang="en-US" sz="3600"/>
          </a:p>
          <a:p>
            <a:pPr>
              <a:lnSpc>
                <a:spcPct val="90000"/>
              </a:lnSpc>
              <a:buFont typeface="Wingdings" panose="05000000000000000000" pitchFamily="2" charset="2"/>
              <a:buNone/>
            </a:pPr>
            <a:r>
              <a:rPr lang="zh-CN" altLang="en-US" b="1"/>
              <a:t>二、太阳的基本结构</a:t>
            </a:r>
            <a:r>
              <a:rPr lang="zh-CN" altLang="en-US" sz="2800"/>
              <a:t> </a:t>
            </a:r>
          </a:p>
          <a:p>
            <a:pPr>
              <a:lnSpc>
                <a:spcPct val="90000"/>
              </a:lnSpc>
              <a:buFont typeface="Wingdings" panose="05000000000000000000" pitchFamily="2" charset="2"/>
              <a:buNone/>
            </a:pPr>
            <a:r>
              <a:rPr lang="zh-CN" altLang="en-US" sz="2400"/>
              <a:t>     太阳从中心到边缘可以分为核反应区、辐射区、对流区、太阳大气（光球层、色球层、日冕）几个部分。</a:t>
            </a:r>
            <a:r>
              <a:rPr lang="zh-CN" altLang="en-US" sz="2400" b="1">
                <a:hlinkClick r:id="rId2" action="ppaction://hlinksldjump"/>
              </a:rPr>
              <a:t>图</a:t>
            </a:r>
            <a:endParaRPr lang="zh-CN" altLang="en-US" sz="3600" b="1" i="1"/>
          </a:p>
          <a:p>
            <a:pPr>
              <a:lnSpc>
                <a:spcPct val="90000"/>
              </a:lnSpc>
              <a:buFont typeface="Wingdings" panose="05000000000000000000" pitchFamily="2" charset="2"/>
              <a:buNone/>
            </a:pPr>
            <a:r>
              <a:rPr lang="zh-CN" altLang="en-US" b="1"/>
              <a:t>三、太阳的能量来源</a:t>
            </a:r>
            <a:r>
              <a:rPr lang="zh-CN" altLang="en-US" sz="2800"/>
              <a:t> </a:t>
            </a:r>
          </a:p>
          <a:p>
            <a:pPr fontAlgn="t">
              <a:lnSpc>
                <a:spcPct val="90000"/>
              </a:lnSpc>
              <a:buFont typeface="Wingdings" panose="05000000000000000000" pitchFamily="2" charset="2"/>
              <a:buNone/>
            </a:pPr>
            <a:r>
              <a:rPr lang="zh-CN" altLang="en-US" sz="2400"/>
              <a:t>       太阳目前的能量来源是热核反应。即：四个氢核聚变为</a:t>
            </a:r>
            <a:r>
              <a:rPr lang="en-US" altLang="zh-CN" sz="2400"/>
              <a:t>1</a:t>
            </a:r>
            <a:r>
              <a:rPr lang="zh-CN" altLang="en-US" sz="2400"/>
              <a:t>个氦核的过程，写成方程式：</a:t>
            </a:r>
            <a:r>
              <a:rPr lang="en-US" altLang="zh-CN" sz="2400"/>
              <a:t>4</a:t>
            </a:r>
            <a:r>
              <a:rPr lang="en-US" altLang="zh-CN" sz="1000"/>
              <a:t>1</a:t>
            </a:r>
            <a:r>
              <a:rPr lang="en-US" altLang="zh-CN" sz="2400"/>
              <a:t>H </a:t>
            </a:r>
            <a:r>
              <a:rPr lang="en-US" altLang="zh-CN" sz="2400">
                <a:latin typeface="宋体" panose="02010600030101010101" pitchFamily="2" charset="-122"/>
              </a:rPr>
              <a:t>→ </a:t>
            </a:r>
            <a:r>
              <a:rPr lang="en-US" altLang="zh-CN" sz="1200"/>
              <a:t>4</a:t>
            </a:r>
            <a:r>
              <a:rPr lang="en-US" altLang="zh-CN" sz="2400"/>
              <a:t>He</a:t>
            </a:r>
            <a:r>
              <a:rPr lang="en-US" altLang="zh-CN" sz="2800"/>
              <a:t> </a:t>
            </a:r>
          </a:p>
          <a:p>
            <a:pPr>
              <a:lnSpc>
                <a:spcPct val="90000"/>
              </a:lnSpc>
              <a:spcBef>
                <a:spcPct val="0"/>
              </a:spcBef>
              <a:buClrTx/>
              <a:buFontTx/>
              <a:buNone/>
            </a:pP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00">
                                            <p:txEl>
                                              <p:pRg st="1" end="1"/>
                                            </p:txEl>
                                          </p:spTgt>
                                        </p:tgtEl>
                                        <p:attrNameLst>
                                          <p:attrName>style.visibility</p:attrName>
                                        </p:attrNameLst>
                                      </p:cBhvr>
                                      <p:to>
                                        <p:strVal val="visible"/>
                                      </p:to>
                                    </p:set>
                                    <p:animEffect transition="in" filter="blinds(horizontal)">
                                      <p:cBhvr>
                                        <p:cTn id="7" dur="500"/>
                                        <p:tgtEl>
                                          <p:spTgt spid="410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00">
                                            <p:txEl>
                                              <p:pRg st="2" end="2"/>
                                            </p:txEl>
                                          </p:spTgt>
                                        </p:tgtEl>
                                        <p:attrNameLst>
                                          <p:attrName>style.visibility</p:attrName>
                                        </p:attrNameLst>
                                      </p:cBhvr>
                                      <p:to>
                                        <p:strVal val="visible"/>
                                      </p:to>
                                    </p:set>
                                    <p:animEffect transition="in" filter="blinds(horizontal)">
                                      <p:cBhvr>
                                        <p:cTn id="12" dur="500"/>
                                        <p:tgtEl>
                                          <p:spTgt spid="410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00">
                                            <p:txEl>
                                              <p:pRg st="3" end="3"/>
                                            </p:txEl>
                                          </p:spTgt>
                                        </p:tgtEl>
                                        <p:attrNameLst>
                                          <p:attrName>style.visibility</p:attrName>
                                        </p:attrNameLst>
                                      </p:cBhvr>
                                      <p:to>
                                        <p:strVal val="visible"/>
                                      </p:to>
                                    </p:set>
                                    <p:animEffect transition="in" filter="blinds(horizontal)">
                                      <p:cBhvr>
                                        <p:cTn id="17" dur="500"/>
                                        <p:tgtEl>
                                          <p:spTgt spid="410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100">
                                            <p:txEl>
                                              <p:pRg st="4" end="4"/>
                                            </p:txEl>
                                          </p:spTgt>
                                        </p:tgtEl>
                                        <p:attrNameLst>
                                          <p:attrName>style.visibility</p:attrName>
                                        </p:attrNameLst>
                                      </p:cBhvr>
                                      <p:to>
                                        <p:strVal val="visible"/>
                                      </p:to>
                                    </p:set>
                                    <p:animEffect transition="in" filter="blinds(horizontal)">
                                      <p:cBhvr>
                                        <p:cTn id="22" dur="500"/>
                                        <p:tgtEl>
                                          <p:spTgt spid="410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100">
                                            <p:txEl>
                                              <p:pRg st="5" end="5"/>
                                            </p:txEl>
                                          </p:spTgt>
                                        </p:tgtEl>
                                        <p:attrNameLst>
                                          <p:attrName>style.visibility</p:attrName>
                                        </p:attrNameLst>
                                      </p:cBhvr>
                                      <p:to>
                                        <p:strVal val="visible"/>
                                      </p:to>
                                    </p:set>
                                    <p:animEffect transition="in" filter="blinds(horizontal)">
                                      <p:cBhvr>
                                        <p:cTn id="27" dur="500"/>
                                        <p:tgtEl>
                                          <p:spTgt spid="4100">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100">
                                            <p:txEl>
                                              <p:pRg st="6" end="6"/>
                                            </p:txEl>
                                          </p:spTgt>
                                        </p:tgtEl>
                                        <p:attrNameLst>
                                          <p:attrName>style.visibility</p:attrName>
                                        </p:attrNameLst>
                                      </p:cBhvr>
                                      <p:to>
                                        <p:strVal val="visible"/>
                                      </p:to>
                                    </p:set>
                                    <p:animEffect transition="in" filter="blinds(horizontal)">
                                      <p:cBhvr>
                                        <p:cTn id="32" dur="500"/>
                                        <p:tgtEl>
                                          <p:spTgt spid="4100">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100">
                                            <p:txEl>
                                              <p:pRg st="7" end="7"/>
                                            </p:txEl>
                                          </p:spTgt>
                                        </p:tgtEl>
                                        <p:attrNameLst>
                                          <p:attrName>style.visibility</p:attrName>
                                        </p:attrNameLst>
                                      </p:cBhvr>
                                      <p:to>
                                        <p:strVal val="visible"/>
                                      </p:to>
                                    </p:set>
                                    <p:animEffect transition="in" filter="blinds(horizontal)">
                                      <p:cBhvr>
                                        <p:cTn id="37" dur="500"/>
                                        <p:tgtEl>
                                          <p:spTgt spid="4100">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100">
                                            <p:txEl>
                                              <p:pRg st="8" end="8"/>
                                            </p:txEl>
                                          </p:spTgt>
                                        </p:tgtEl>
                                        <p:attrNameLst>
                                          <p:attrName>style.visibility</p:attrName>
                                        </p:attrNameLst>
                                      </p:cBhvr>
                                      <p:to>
                                        <p:strVal val="visible"/>
                                      </p:to>
                                    </p:set>
                                    <p:animEffect transition="in" filter="blinds(horizontal)">
                                      <p:cBhvr>
                                        <p:cTn id="42" dur="500"/>
                                        <p:tgtEl>
                                          <p:spTgt spid="4100">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100">
                                            <p:txEl>
                                              <p:pRg st="9" end="9"/>
                                            </p:txEl>
                                          </p:spTgt>
                                        </p:tgtEl>
                                        <p:attrNameLst>
                                          <p:attrName>style.visibility</p:attrName>
                                        </p:attrNameLst>
                                      </p:cBhvr>
                                      <p:to>
                                        <p:strVal val="visible"/>
                                      </p:to>
                                    </p:set>
                                    <p:animEffect transition="in" filter="blinds(horizontal)">
                                      <p:cBhvr>
                                        <p:cTn id="47" dur="500"/>
                                        <p:tgtEl>
                                          <p:spTgt spid="410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6020" name="Picture 1028" descr="1_2-52-1996-925_20031029131338">
            <a:extLst>
              <a:ext uri="{FF2B5EF4-FFF2-40B4-BE49-F238E27FC236}">
                <a16:creationId xmlns:a16="http://schemas.microsoft.com/office/drawing/2014/main" id="{55BF3753-F6F3-4E9A-8F53-3D7E66529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692150"/>
            <a:ext cx="4284663" cy="5513388"/>
          </a:xfrm>
          <a:prstGeom prst="rect">
            <a:avLst/>
          </a:prstGeom>
          <a:noFill/>
          <a:extLst>
            <a:ext uri="{909E8E84-426E-40DD-AFC4-6F175D3DCCD1}">
              <a14:hiddenFill xmlns:a14="http://schemas.microsoft.com/office/drawing/2010/main">
                <a:solidFill>
                  <a:srgbClr val="FFFFFF"/>
                </a:solidFill>
              </a14:hiddenFill>
            </a:ext>
          </a:extLst>
        </p:spPr>
      </p:pic>
      <p:sp>
        <p:nvSpPr>
          <p:cNvPr id="86021" name="Text Box 1029">
            <a:extLst>
              <a:ext uri="{FF2B5EF4-FFF2-40B4-BE49-F238E27FC236}">
                <a16:creationId xmlns:a16="http://schemas.microsoft.com/office/drawing/2014/main" id="{FF0B34D6-CD71-4E27-A209-349F8AF72729}"/>
              </a:ext>
            </a:extLst>
          </p:cNvPr>
          <p:cNvSpPr txBox="1">
            <a:spLocks noChangeArrowheads="1"/>
          </p:cNvSpPr>
          <p:nvPr/>
        </p:nvSpPr>
        <p:spPr bwMode="auto">
          <a:xfrm>
            <a:off x="684213" y="2492375"/>
            <a:ext cx="549275"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400"/>
              <a:t>太 阳 磁 暴</a:t>
            </a:r>
          </a:p>
        </p:txBody>
      </p:sp>
      <p:sp>
        <p:nvSpPr>
          <p:cNvPr id="86023" name="AutoShape 1031">
            <a:hlinkClick r:id="" action="ppaction://hlinkshowjump?jump=nextslide" highlightClick="1"/>
            <a:extLst>
              <a:ext uri="{FF2B5EF4-FFF2-40B4-BE49-F238E27FC236}">
                <a16:creationId xmlns:a16="http://schemas.microsoft.com/office/drawing/2014/main" id="{96C1D377-7DEE-4173-B173-422BC22DAF4D}"/>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6024" name="Picture 1032" descr="日冕物质喷射">
            <a:extLst>
              <a:ext uri="{FF2B5EF4-FFF2-40B4-BE49-F238E27FC236}">
                <a16:creationId xmlns:a16="http://schemas.microsoft.com/office/drawing/2014/main" id="{4DA9FD10-3503-4F50-A2B0-0E751D549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196975"/>
            <a:ext cx="2373313" cy="3673475"/>
          </a:xfrm>
          <a:prstGeom prst="rect">
            <a:avLst/>
          </a:prstGeom>
          <a:noFill/>
          <a:extLst>
            <a:ext uri="{909E8E84-426E-40DD-AFC4-6F175D3DCCD1}">
              <a14:hiddenFill xmlns:a14="http://schemas.microsoft.com/office/drawing/2010/main">
                <a:solidFill>
                  <a:srgbClr val="FFFFFF"/>
                </a:solidFill>
              </a14:hiddenFill>
            </a:ext>
          </a:extLst>
        </p:spPr>
      </p:pic>
      <p:sp>
        <p:nvSpPr>
          <p:cNvPr id="86025" name="Text Box 1033">
            <a:extLst>
              <a:ext uri="{FF2B5EF4-FFF2-40B4-BE49-F238E27FC236}">
                <a16:creationId xmlns:a16="http://schemas.microsoft.com/office/drawing/2014/main" id="{5B356871-5020-4EBA-8ECE-3C2A2EDB4160}"/>
              </a:ext>
            </a:extLst>
          </p:cNvPr>
          <p:cNvSpPr txBox="1">
            <a:spLocks noChangeArrowheads="1"/>
          </p:cNvSpPr>
          <p:nvPr/>
        </p:nvSpPr>
        <p:spPr bwMode="auto">
          <a:xfrm>
            <a:off x="6300788" y="5157788"/>
            <a:ext cx="2376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日冕物质喷射</a:t>
            </a:r>
          </a:p>
        </p:txBody>
      </p:sp>
    </p:spTree>
  </p:cSld>
  <p:clrMapOvr>
    <a:masterClrMapping/>
  </p:clrMapOvr>
  <p:transition>
    <p:push dir="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7045" name="Picture 5" descr="近看太阳磁爆">
            <a:extLst>
              <a:ext uri="{FF2B5EF4-FFF2-40B4-BE49-F238E27FC236}">
                <a16:creationId xmlns:a16="http://schemas.microsoft.com/office/drawing/2014/main" id="{90A1EE25-5125-488B-8D1F-18B9216C9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836613"/>
            <a:ext cx="5473700" cy="4105275"/>
          </a:xfrm>
          <a:prstGeom prst="rect">
            <a:avLst/>
          </a:prstGeom>
          <a:noFill/>
          <a:extLst>
            <a:ext uri="{909E8E84-426E-40DD-AFC4-6F175D3DCCD1}">
              <a14:hiddenFill xmlns:a14="http://schemas.microsoft.com/office/drawing/2010/main">
                <a:solidFill>
                  <a:srgbClr val="FFFFFF"/>
                </a:solidFill>
              </a14:hiddenFill>
            </a:ext>
          </a:extLst>
        </p:spPr>
      </p:pic>
      <p:sp>
        <p:nvSpPr>
          <p:cNvPr id="87046" name="Text Box 6">
            <a:extLst>
              <a:ext uri="{FF2B5EF4-FFF2-40B4-BE49-F238E27FC236}">
                <a16:creationId xmlns:a16="http://schemas.microsoft.com/office/drawing/2014/main" id="{A211E9D5-950B-4888-B3B8-160D0E27F405}"/>
              </a:ext>
            </a:extLst>
          </p:cNvPr>
          <p:cNvSpPr txBox="1">
            <a:spLocks noChangeArrowheads="1"/>
          </p:cNvSpPr>
          <p:nvPr/>
        </p:nvSpPr>
        <p:spPr bwMode="auto">
          <a:xfrm>
            <a:off x="3563938" y="5084763"/>
            <a:ext cx="2433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近 看 太 阳 磁 暴</a:t>
            </a:r>
          </a:p>
        </p:txBody>
      </p:sp>
      <p:sp>
        <p:nvSpPr>
          <p:cNvPr id="87047" name="AutoShape 7">
            <a:hlinkClick r:id="rId3" action="ppaction://hlinksldjump" highlightClick="1"/>
            <a:extLst>
              <a:ext uri="{FF2B5EF4-FFF2-40B4-BE49-F238E27FC236}">
                <a16:creationId xmlns:a16="http://schemas.microsoft.com/office/drawing/2014/main" id="{7767963B-4B35-4BCD-A8B9-BADAA5B1DEE6}"/>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8068" name="Picture 1028" descr="壮丽的极光景观2">
            <a:extLst>
              <a:ext uri="{FF2B5EF4-FFF2-40B4-BE49-F238E27FC236}">
                <a16:creationId xmlns:a16="http://schemas.microsoft.com/office/drawing/2014/main" id="{0850AD7E-C3D5-4E89-B326-1A7D5386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44450"/>
            <a:ext cx="3810000" cy="5829300"/>
          </a:xfrm>
          <a:prstGeom prst="rect">
            <a:avLst/>
          </a:prstGeom>
          <a:noFill/>
          <a:extLst>
            <a:ext uri="{909E8E84-426E-40DD-AFC4-6F175D3DCCD1}">
              <a14:hiddenFill xmlns:a14="http://schemas.microsoft.com/office/drawing/2010/main">
                <a:solidFill>
                  <a:srgbClr val="FFFFFF"/>
                </a:solidFill>
              </a14:hiddenFill>
            </a:ext>
          </a:extLst>
        </p:spPr>
      </p:pic>
      <p:pic>
        <p:nvPicPr>
          <p:cNvPr id="88069" name="Picture 1029" descr="壮丽的极光景观">
            <a:extLst>
              <a:ext uri="{FF2B5EF4-FFF2-40B4-BE49-F238E27FC236}">
                <a16:creationId xmlns:a16="http://schemas.microsoft.com/office/drawing/2014/main" id="{CFCEED96-67C1-4ED1-A077-AFCDC756D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88" y="44450"/>
            <a:ext cx="3810000" cy="5762625"/>
          </a:xfrm>
          <a:prstGeom prst="rect">
            <a:avLst/>
          </a:prstGeom>
          <a:noFill/>
          <a:extLst>
            <a:ext uri="{909E8E84-426E-40DD-AFC4-6F175D3DCCD1}">
              <a14:hiddenFill xmlns:a14="http://schemas.microsoft.com/office/drawing/2010/main">
                <a:solidFill>
                  <a:srgbClr val="FFFFFF"/>
                </a:solidFill>
              </a14:hiddenFill>
            </a:ext>
          </a:extLst>
        </p:spPr>
      </p:pic>
      <p:sp>
        <p:nvSpPr>
          <p:cNvPr id="88071" name="Text Box 1031">
            <a:extLst>
              <a:ext uri="{FF2B5EF4-FFF2-40B4-BE49-F238E27FC236}">
                <a16:creationId xmlns:a16="http://schemas.microsoft.com/office/drawing/2014/main" id="{5511D109-5B6E-47B4-813D-B8BB2B9B2E4F}"/>
              </a:ext>
            </a:extLst>
          </p:cNvPr>
          <p:cNvSpPr txBox="1">
            <a:spLocks noChangeArrowheads="1"/>
          </p:cNvSpPr>
          <p:nvPr/>
        </p:nvSpPr>
        <p:spPr bwMode="auto">
          <a:xfrm>
            <a:off x="2987675" y="6092825"/>
            <a:ext cx="2822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壮 丽 的 极 光 景 观</a:t>
            </a:r>
          </a:p>
        </p:txBody>
      </p:sp>
      <p:pic>
        <p:nvPicPr>
          <p:cNvPr id="88072" name="Picture 1032" descr="5">
            <a:extLst>
              <a:ext uri="{FF2B5EF4-FFF2-40B4-BE49-F238E27FC236}">
                <a16:creationId xmlns:a16="http://schemas.microsoft.com/office/drawing/2014/main" id="{F647E3DA-1486-43C9-93AA-6277E2659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752600"/>
            <a:ext cx="5905500" cy="3998913"/>
          </a:xfrm>
          <a:prstGeom prst="rect">
            <a:avLst/>
          </a:prstGeom>
          <a:noFill/>
          <a:extLst>
            <a:ext uri="{909E8E84-426E-40DD-AFC4-6F175D3DCCD1}">
              <a14:hiddenFill xmlns:a14="http://schemas.microsoft.com/office/drawing/2010/main">
                <a:solidFill>
                  <a:srgbClr val="FFFFFF"/>
                </a:solidFill>
              </a14:hiddenFill>
            </a:ext>
          </a:extLst>
        </p:spPr>
      </p:pic>
      <p:sp>
        <p:nvSpPr>
          <p:cNvPr id="88073" name="AutoShape 1033">
            <a:hlinkClick r:id="" action="ppaction://hlinkshowjump?jump=nextslide" highlightClick="1"/>
            <a:extLst>
              <a:ext uri="{FF2B5EF4-FFF2-40B4-BE49-F238E27FC236}">
                <a16:creationId xmlns:a16="http://schemas.microsoft.com/office/drawing/2014/main" id="{84EFCF68-1A26-459B-914C-2A32D0050F9B}"/>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88068"/>
                                        </p:tgtEl>
                                        <p:attrNameLst>
                                          <p:attrName>style.visibility</p:attrName>
                                        </p:attrNameLst>
                                      </p:cBhvr>
                                      <p:to>
                                        <p:strVal val="visible"/>
                                      </p:to>
                                    </p:set>
                                    <p:anim calcmode="lin" valueType="num">
                                      <p:cBhvr>
                                        <p:cTn id="7" dur="500" decel="50000" fill="hold">
                                          <p:stCondLst>
                                            <p:cond delay="0"/>
                                          </p:stCondLst>
                                        </p:cTn>
                                        <p:tgtEl>
                                          <p:spTgt spid="8806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8806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88068"/>
                                        </p:tgtEl>
                                        <p:attrNameLst>
                                          <p:attrName>ppt_w</p:attrName>
                                        </p:attrNameLst>
                                      </p:cBhvr>
                                      <p:tavLst>
                                        <p:tav tm="0">
                                          <p:val>
                                            <p:strVal val="#ppt_w*.05"/>
                                          </p:val>
                                        </p:tav>
                                        <p:tav tm="100000">
                                          <p:val>
                                            <p:strVal val="#ppt_w"/>
                                          </p:val>
                                        </p:tav>
                                      </p:tavLst>
                                    </p:anim>
                                    <p:anim calcmode="lin" valueType="num">
                                      <p:cBhvr>
                                        <p:cTn id="10" dur="1000" fill="hold"/>
                                        <p:tgtEl>
                                          <p:spTgt spid="8806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8806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8806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8806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8806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88069"/>
                                        </p:tgtEl>
                                        <p:attrNameLst>
                                          <p:attrName>style.visibility</p:attrName>
                                        </p:attrNameLst>
                                      </p:cBhvr>
                                      <p:to>
                                        <p:strVal val="visible"/>
                                      </p:to>
                                    </p:set>
                                    <p:animEffect transition="in" filter="checkerboard(across)">
                                      <p:cBhvr>
                                        <p:cTn id="19" dur="500"/>
                                        <p:tgtEl>
                                          <p:spTgt spid="880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1" presetClass="entr" presetSubtype="0" fill="hold" nodeType="clickEffect">
                                  <p:stCondLst>
                                    <p:cond delay="0"/>
                                  </p:stCondLst>
                                  <p:iterate type="lt">
                                    <p:tmPct val="5000"/>
                                  </p:iterate>
                                  <p:childTnLst>
                                    <p:set>
                                      <p:cBhvr>
                                        <p:cTn id="23" dur="1" fill="hold">
                                          <p:stCondLst>
                                            <p:cond delay="0"/>
                                          </p:stCondLst>
                                        </p:cTn>
                                        <p:tgtEl>
                                          <p:spTgt spid="88072"/>
                                        </p:tgtEl>
                                        <p:attrNameLst>
                                          <p:attrName>style.visibility</p:attrName>
                                        </p:attrNameLst>
                                      </p:cBhvr>
                                      <p:to>
                                        <p:strVal val="visible"/>
                                      </p:to>
                                    </p:set>
                                    <p:anim calcmode="lin" valueType="num">
                                      <p:cBhvr>
                                        <p:cTn id="24" dur="1000" fill="hold"/>
                                        <p:tgtEl>
                                          <p:spTgt spid="88072"/>
                                        </p:tgtEl>
                                        <p:attrNameLst>
                                          <p:attrName>ppt_w</p:attrName>
                                        </p:attrNameLst>
                                      </p:cBhvr>
                                      <p:tavLst>
                                        <p:tav tm="0">
                                          <p:val>
                                            <p:fltVal val="0"/>
                                          </p:val>
                                        </p:tav>
                                        <p:tav tm="100000">
                                          <p:val>
                                            <p:strVal val="#ppt_w"/>
                                          </p:val>
                                        </p:tav>
                                      </p:tavLst>
                                    </p:anim>
                                    <p:anim calcmode="lin" valueType="num">
                                      <p:cBhvr>
                                        <p:cTn id="25" dur="1000" fill="hold"/>
                                        <p:tgtEl>
                                          <p:spTgt spid="88072"/>
                                        </p:tgtEl>
                                        <p:attrNameLst>
                                          <p:attrName>ppt_h</p:attrName>
                                        </p:attrNameLst>
                                      </p:cBhvr>
                                      <p:tavLst>
                                        <p:tav tm="0">
                                          <p:val>
                                            <p:fltVal val="0"/>
                                          </p:val>
                                        </p:tav>
                                        <p:tav tm="100000">
                                          <p:val>
                                            <p:strVal val="#ppt_h"/>
                                          </p:val>
                                        </p:tav>
                                      </p:tavLst>
                                    </p:anim>
                                    <p:anim calcmode="lin" valueType="num">
                                      <p:cBhvr>
                                        <p:cTn id="26" dur="1000" fill="hold"/>
                                        <p:tgtEl>
                                          <p:spTgt spid="88072"/>
                                        </p:tgtEl>
                                        <p:attrNameLst>
                                          <p:attrName>style.rotation</p:attrName>
                                        </p:attrNameLst>
                                      </p:cBhvr>
                                      <p:tavLst>
                                        <p:tav tm="0">
                                          <p:val>
                                            <p:fltVal val="90"/>
                                          </p:val>
                                        </p:tav>
                                        <p:tav tm="100000">
                                          <p:val>
                                            <p:fltVal val="0"/>
                                          </p:val>
                                        </p:tav>
                                      </p:tavLst>
                                    </p:anim>
                                    <p:animEffect transition="in" filter="fade">
                                      <p:cBhvr>
                                        <p:cTn id="27" dur="1000"/>
                                        <p:tgtEl>
                                          <p:spTgt spid="88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9092" name="Picture 4" descr="磁爆形成导致形成极光">
            <a:extLst>
              <a:ext uri="{FF2B5EF4-FFF2-40B4-BE49-F238E27FC236}">
                <a16:creationId xmlns:a16="http://schemas.microsoft.com/office/drawing/2014/main" id="{3E4E8C48-C71D-4B0F-A619-F2B0F22FF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052513"/>
            <a:ext cx="5976938" cy="4483100"/>
          </a:xfrm>
          <a:prstGeom prst="rect">
            <a:avLst/>
          </a:prstGeom>
          <a:noFill/>
          <a:extLst>
            <a:ext uri="{909E8E84-426E-40DD-AFC4-6F175D3DCCD1}">
              <a14:hiddenFill xmlns:a14="http://schemas.microsoft.com/office/drawing/2010/main">
                <a:solidFill>
                  <a:srgbClr val="FFFFFF"/>
                </a:solidFill>
              </a14:hiddenFill>
            </a:ext>
          </a:extLst>
        </p:spPr>
      </p:pic>
      <p:sp>
        <p:nvSpPr>
          <p:cNvPr id="89093" name="Text Box 5">
            <a:extLst>
              <a:ext uri="{FF2B5EF4-FFF2-40B4-BE49-F238E27FC236}">
                <a16:creationId xmlns:a16="http://schemas.microsoft.com/office/drawing/2014/main" id="{1261CEDA-A94F-4D76-8422-33520C9D87DF}"/>
              </a:ext>
            </a:extLst>
          </p:cNvPr>
          <p:cNvSpPr txBox="1">
            <a:spLocks noChangeArrowheads="1"/>
          </p:cNvSpPr>
          <p:nvPr/>
        </p:nvSpPr>
        <p:spPr bwMode="auto">
          <a:xfrm>
            <a:off x="3276600" y="572770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磁暴与极光</a:t>
            </a:r>
          </a:p>
        </p:txBody>
      </p:sp>
      <p:sp>
        <p:nvSpPr>
          <p:cNvPr id="89094" name="AutoShape 6">
            <a:hlinkClick r:id="rId3" action="ppaction://hlinksldjump" highlightClick="1"/>
            <a:extLst>
              <a:ext uri="{FF2B5EF4-FFF2-40B4-BE49-F238E27FC236}">
                <a16:creationId xmlns:a16="http://schemas.microsoft.com/office/drawing/2014/main" id="{2E8B1846-C072-4820-883D-170148509995}"/>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Text Box 3">
            <a:extLst>
              <a:ext uri="{FF2B5EF4-FFF2-40B4-BE49-F238E27FC236}">
                <a16:creationId xmlns:a16="http://schemas.microsoft.com/office/drawing/2014/main" id="{4A05ACEF-FC00-472A-A3D8-BD2BAD090120}"/>
              </a:ext>
            </a:extLst>
          </p:cNvPr>
          <p:cNvSpPr txBox="1">
            <a:spLocks noChangeArrowheads="1"/>
          </p:cNvSpPr>
          <p:nvPr/>
        </p:nvSpPr>
        <p:spPr bwMode="auto">
          <a:xfrm>
            <a:off x="1042988" y="594995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t>水星</a:t>
            </a:r>
          </a:p>
        </p:txBody>
      </p:sp>
      <p:sp>
        <p:nvSpPr>
          <p:cNvPr id="41989" name="AutoShape 5">
            <a:hlinkClick r:id="rId3" action="ppaction://hlinksldjump" highlightClick="1"/>
            <a:extLst>
              <a:ext uri="{FF2B5EF4-FFF2-40B4-BE49-F238E27FC236}">
                <a16:creationId xmlns:a16="http://schemas.microsoft.com/office/drawing/2014/main" id="{2130CA3B-3F37-472E-8BD5-7155B06CB50B}"/>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990" name="Picture 6" descr="m10_06">
            <a:extLst>
              <a:ext uri="{FF2B5EF4-FFF2-40B4-BE49-F238E27FC236}">
                <a16:creationId xmlns:a16="http://schemas.microsoft.com/office/drawing/2014/main" id="{CB080386-80CE-4D3B-98F2-598FD5A3F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49275"/>
            <a:ext cx="1785937"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1991" name="Picture 7" descr="水星">
            <a:extLst>
              <a:ext uri="{FF2B5EF4-FFF2-40B4-BE49-F238E27FC236}">
                <a16:creationId xmlns:a16="http://schemas.microsoft.com/office/drawing/2014/main" id="{B8366C20-1CC8-40E4-93A2-E6F718C8D1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644900"/>
            <a:ext cx="2927350" cy="2189163"/>
          </a:xfrm>
          <a:prstGeom prst="rect">
            <a:avLst/>
          </a:prstGeom>
          <a:noFill/>
          <a:extLst>
            <a:ext uri="{909E8E84-426E-40DD-AFC4-6F175D3DCCD1}">
              <a14:hiddenFill xmlns:a14="http://schemas.microsoft.com/office/drawing/2010/main">
                <a:solidFill>
                  <a:srgbClr val="FFFFFF"/>
                </a:solidFill>
              </a14:hiddenFill>
            </a:ext>
          </a:extLst>
        </p:spPr>
      </p:pic>
      <p:sp>
        <p:nvSpPr>
          <p:cNvPr id="41992" name="Text Box 8">
            <a:extLst>
              <a:ext uri="{FF2B5EF4-FFF2-40B4-BE49-F238E27FC236}">
                <a16:creationId xmlns:a16="http://schemas.microsoft.com/office/drawing/2014/main" id="{9ECFCA83-EBD5-45C9-B823-D95ADC138363}"/>
              </a:ext>
            </a:extLst>
          </p:cNvPr>
          <p:cNvSpPr txBox="1">
            <a:spLocks noChangeArrowheads="1"/>
          </p:cNvSpPr>
          <p:nvPr/>
        </p:nvSpPr>
        <p:spPr bwMode="auto">
          <a:xfrm>
            <a:off x="3635375" y="981075"/>
            <a:ext cx="48958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水星，又叫辰星。是太阳系中离太阳最近的大行星，它与太阳的最大角距不超过</a:t>
            </a:r>
            <a:r>
              <a:rPr lang="en-US" altLang="zh-CN" sz="2400"/>
              <a:t>28°</a:t>
            </a:r>
            <a:r>
              <a:rPr lang="zh-CN" altLang="en-US" sz="2400"/>
              <a:t>，因此，它经常被黎明或黄昏的太阳光辉所淹没，很难被人们看到，最亮时的视星等－</a:t>
            </a:r>
            <a:r>
              <a:rPr lang="en-US" altLang="zh-CN" sz="2400"/>
              <a:t>1.9 m</a:t>
            </a:r>
            <a:r>
              <a:rPr lang="zh-CN" altLang="en-US" sz="2400"/>
              <a:t>。</a:t>
            </a:r>
          </a:p>
          <a:p>
            <a:pPr>
              <a:spcBef>
                <a:spcPct val="50000"/>
              </a:spcBef>
            </a:pPr>
            <a:r>
              <a:rPr lang="zh-CN" altLang="en-US" sz="2400"/>
              <a:t>水星的大小在八大行星中是最小的。其化学组成和内部结构与地球相似 。</a:t>
            </a:r>
          </a:p>
          <a:p>
            <a:pPr>
              <a:spcBef>
                <a:spcPct val="50000"/>
              </a:spcBef>
            </a:pPr>
            <a:r>
              <a:rPr lang="zh-CN" altLang="en-US" sz="2400"/>
              <a:t>人类发射的行星探测器已拍摄到详细的水星表面照片，貌似月球。 </a:t>
            </a:r>
          </a:p>
        </p:txBody>
      </p:sp>
    </p:spTree>
  </p:cSld>
  <p:clrMapOvr>
    <a:masterClrMapping/>
  </p:clrMapOvr>
  <p:transition>
    <p:push dir="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39C80459-55C7-448B-B7CA-85B2CC736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916113"/>
            <a:ext cx="5132387"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3">
            <a:extLst>
              <a:ext uri="{FF2B5EF4-FFF2-40B4-BE49-F238E27FC236}">
                <a16:creationId xmlns:a16="http://schemas.microsoft.com/office/drawing/2014/main" id="{5EC7CFC8-F843-4A61-8114-FB76703F1DCE}"/>
              </a:ext>
            </a:extLst>
          </p:cNvPr>
          <p:cNvSpPr txBox="1">
            <a:spLocks noChangeArrowheads="1"/>
          </p:cNvSpPr>
          <p:nvPr/>
        </p:nvSpPr>
        <p:spPr bwMode="auto">
          <a:xfrm>
            <a:off x="900113" y="5084763"/>
            <a:ext cx="403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t> </a:t>
            </a:r>
            <a:r>
              <a:rPr lang="zh-CN" altLang="en-US" sz="2400"/>
              <a:t>地球表面看到的金星</a:t>
            </a:r>
          </a:p>
        </p:txBody>
      </p:sp>
      <p:sp>
        <p:nvSpPr>
          <p:cNvPr id="44036" name="AutoShape 4">
            <a:hlinkClick r:id="rId4" action="ppaction://hlinksldjump" highlightClick="1"/>
            <a:extLst>
              <a:ext uri="{FF2B5EF4-FFF2-40B4-BE49-F238E27FC236}">
                <a16:creationId xmlns:a16="http://schemas.microsoft.com/office/drawing/2014/main" id="{55DA6541-63E9-48B2-8902-C6E2CA50E0EF}"/>
              </a:ext>
            </a:extLst>
          </p:cNvPr>
          <p:cNvSpPr>
            <a:spLocks noChangeArrowheads="1"/>
          </p:cNvSpPr>
          <p:nvPr/>
        </p:nvSpPr>
        <p:spPr bwMode="auto">
          <a:xfrm>
            <a:off x="7391400" y="5791200"/>
            <a:ext cx="576263"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37" name="Picture 5">
            <a:extLst>
              <a:ext uri="{FF2B5EF4-FFF2-40B4-BE49-F238E27FC236}">
                <a16:creationId xmlns:a16="http://schemas.microsoft.com/office/drawing/2014/main" id="{2BE4BE03-9C94-4D6C-BE5C-FFA6691042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04800"/>
            <a:ext cx="12334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6" descr="金星">
            <a:extLst>
              <a:ext uri="{FF2B5EF4-FFF2-40B4-BE49-F238E27FC236}">
                <a16:creationId xmlns:a16="http://schemas.microsoft.com/office/drawing/2014/main" id="{1ADEFC15-1287-47B5-9A27-BE728FFB41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620713"/>
            <a:ext cx="1435100" cy="1079500"/>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7" descr="金星（1）">
            <a:extLst>
              <a:ext uri="{FF2B5EF4-FFF2-40B4-BE49-F238E27FC236}">
                <a16:creationId xmlns:a16="http://schemas.microsoft.com/office/drawing/2014/main" id="{8D84020C-EB98-4AFE-B74D-610F907DD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620713"/>
            <a:ext cx="1435100" cy="1079500"/>
          </a:xfrm>
          <a:prstGeom prst="rect">
            <a:avLst/>
          </a:prstGeom>
          <a:noFill/>
          <a:extLst>
            <a:ext uri="{909E8E84-426E-40DD-AFC4-6F175D3DCCD1}">
              <a14:hiddenFill xmlns:a14="http://schemas.microsoft.com/office/drawing/2010/main">
                <a:solidFill>
                  <a:srgbClr val="FFFFFF"/>
                </a:solidFill>
              </a14:hiddenFill>
            </a:ext>
          </a:extLst>
        </p:spPr>
      </p:pic>
      <p:sp>
        <p:nvSpPr>
          <p:cNvPr id="44040" name="Text Box 8">
            <a:extLst>
              <a:ext uri="{FF2B5EF4-FFF2-40B4-BE49-F238E27FC236}">
                <a16:creationId xmlns:a16="http://schemas.microsoft.com/office/drawing/2014/main" id="{D253A794-5D67-44EC-9AAD-DA2FF95F2141}"/>
              </a:ext>
            </a:extLst>
          </p:cNvPr>
          <p:cNvSpPr txBox="1">
            <a:spLocks noChangeArrowheads="1"/>
          </p:cNvSpPr>
          <p:nvPr/>
        </p:nvSpPr>
        <p:spPr bwMode="auto">
          <a:xfrm>
            <a:off x="5724525" y="1125538"/>
            <a:ext cx="3168650" cy="448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金星，中国古称“太白”，因为它有时出现在日落后的西方，有时出现在日出前的东方，因此在中国就有东有“启明星”，西有“长庚星”之说。 </a:t>
            </a:r>
          </a:p>
          <a:p>
            <a:pPr>
              <a:spcBef>
                <a:spcPct val="50000"/>
              </a:spcBef>
            </a:pPr>
            <a:r>
              <a:rPr lang="zh-CN" altLang="en-US"/>
              <a:t>金星是肉眼所见最亮的行星，视星等最大可达</a:t>
            </a:r>
            <a:r>
              <a:rPr lang="en-US" altLang="zh-CN"/>
              <a:t>- 4.4</a:t>
            </a:r>
            <a:r>
              <a:rPr lang="zh-CN" altLang="en-US"/>
              <a:t>等，比最亮时的木星还高</a:t>
            </a:r>
            <a:r>
              <a:rPr lang="en-US" altLang="zh-CN"/>
              <a:t>5</a:t>
            </a:r>
            <a:r>
              <a:rPr lang="zh-CN" altLang="en-US"/>
              <a:t>倍，比天狼星还亮</a:t>
            </a:r>
            <a:r>
              <a:rPr lang="en-US" altLang="zh-CN"/>
              <a:t>14</a:t>
            </a:r>
            <a:r>
              <a:rPr lang="zh-CN" altLang="en-US"/>
              <a:t>倍，有时甚至白天都能看见它，因此，它给人们留下的印象是很深刻的。</a:t>
            </a:r>
          </a:p>
          <a:p>
            <a:pPr>
              <a:spcBef>
                <a:spcPct val="50000"/>
              </a:spcBef>
            </a:pPr>
            <a:r>
              <a:rPr lang="zh-CN" altLang="en-US"/>
              <a:t>金星的大小、质量和平均密度都与地球接近 。金星大气有大量的二氧化碳，目前产生非常强的“温室效应”，。</a:t>
            </a:r>
          </a:p>
        </p:txBody>
      </p:sp>
    </p:spTree>
  </p:cSld>
  <p:clrMapOvr>
    <a:masterClrMapping/>
  </p:clrMapOvr>
  <p:transition>
    <p:push dir="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0116" name="Picture 4" descr="earthafrl">
            <a:extLst>
              <a:ext uri="{FF2B5EF4-FFF2-40B4-BE49-F238E27FC236}">
                <a16:creationId xmlns:a16="http://schemas.microsoft.com/office/drawing/2014/main" id="{605BBC44-3070-4F67-AAC5-B960EEDA2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3917950" cy="3960813"/>
          </a:xfrm>
          <a:prstGeom prst="rect">
            <a:avLst/>
          </a:prstGeom>
          <a:noFill/>
          <a:extLst>
            <a:ext uri="{909E8E84-426E-40DD-AFC4-6F175D3DCCD1}">
              <a14:hiddenFill xmlns:a14="http://schemas.microsoft.com/office/drawing/2010/main">
                <a:solidFill>
                  <a:srgbClr val="FFFFFF"/>
                </a:solidFill>
              </a14:hiddenFill>
            </a:ext>
          </a:extLst>
        </p:spPr>
      </p:pic>
      <p:pic>
        <p:nvPicPr>
          <p:cNvPr id="90117" name="Picture 5" descr="earthris1">
            <a:extLst>
              <a:ext uri="{FF2B5EF4-FFF2-40B4-BE49-F238E27FC236}">
                <a16:creationId xmlns:a16="http://schemas.microsoft.com/office/drawing/2014/main" id="{F822BFED-4744-402C-9274-535679FBE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713" y="1196975"/>
            <a:ext cx="4859337" cy="3784600"/>
          </a:xfrm>
          <a:prstGeom prst="rect">
            <a:avLst/>
          </a:prstGeom>
          <a:noFill/>
          <a:extLst>
            <a:ext uri="{909E8E84-426E-40DD-AFC4-6F175D3DCCD1}">
              <a14:hiddenFill xmlns:a14="http://schemas.microsoft.com/office/drawing/2010/main">
                <a:solidFill>
                  <a:srgbClr val="FFFFFF"/>
                </a:solidFill>
              </a14:hiddenFill>
            </a:ext>
          </a:extLst>
        </p:spPr>
      </p:pic>
      <p:sp>
        <p:nvSpPr>
          <p:cNvPr id="90118" name="AutoShape 6">
            <a:hlinkClick r:id="rId4" action="ppaction://hlinksldjump" highlightClick="1"/>
            <a:extLst>
              <a:ext uri="{FF2B5EF4-FFF2-40B4-BE49-F238E27FC236}">
                <a16:creationId xmlns:a16="http://schemas.microsoft.com/office/drawing/2014/main" id="{86349FF9-EBD3-4F19-A69D-1470BF0D6FD1}"/>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Text Box 8">
            <a:extLst>
              <a:ext uri="{FF2B5EF4-FFF2-40B4-BE49-F238E27FC236}">
                <a16:creationId xmlns:a16="http://schemas.microsoft.com/office/drawing/2014/main" id="{902BE6E5-68DD-4122-B7E5-7CAD8B8AB592}"/>
              </a:ext>
            </a:extLst>
          </p:cNvPr>
          <p:cNvSpPr txBox="1">
            <a:spLocks noChangeArrowheads="1"/>
          </p:cNvSpPr>
          <p:nvPr/>
        </p:nvSpPr>
        <p:spPr bwMode="auto">
          <a:xfrm>
            <a:off x="838200" y="5181600"/>
            <a:ext cx="281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空间望远镜拍的地球照片</a:t>
            </a:r>
          </a:p>
        </p:txBody>
      </p:sp>
      <p:sp>
        <p:nvSpPr>
          <p:cNvPr id="90121" name="Text Box 9">
            <a:extLst>
              <a:ext uri="{FF2B5EF4-FFF2-40B4-BE49-F238E27FC236}">
                <a16:creationId xmlns:a16="http://schemas.microsoft.com/office/drawing/2014/main" id="{A3052FE4-3A15-48CD-9D2C-C67EDD87B362}"/>
              </a:ext>
            </a:extLst>
          </p:cNvPr>
          <p:cNvSpPr txBox="1">
            <a:spLocks noChangeArrowheads="1"/>
          </p:cNvSpPr>
          <p:nvPr/>
        </p:nvSpPr>
        <p:spPr bwMode="auto">
          <a:xfrm>
            <a:off x="5410200" y="5181600"/>
            <a:ext cx="182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从月球上看地球</a:t>
            </a:r>
          </a:p>
        </p:txBody>
      </p:sp>
      <p:sp>
        <p:nvSpPr>
          <p:cNvPr id="90122" name="Text Box 10">
            <a:extLst>
              <a:ext uri="{FF2B5EF4-FFF2-40B4-BE49-F238E27FC236}">
                <a16:creationId xmlns:a16="http://schemas.microsoft.com/office/drawing/2014/main" id="{DBBE69D2-C3F6-45B5-A1A6-A85343846C88}"/>
              </a:ext>
            </a:extLst>
          </p:cNvPr>
          <p:cNvSpPr txBox="1">
            <a:spLocks noChangeArrowheads="1"/>
          </p:cNvSpPr>
          <p:nvPr/>
        </p:nvSpPr>
        <p:spPr bwMode="auto">
          <a:xfrm>
            <a:off x="3492500" y="620713"/>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solidFill>
                  <a:srgbClr val="0099FF"/>
                </a:solidFill>
                <a:ea typeface="华文隶书" panose="02010800040101010101" pitchFamily="2" charset="-122"/>
              </a:rPr>
              <a:t>人类的家园</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blinds(horizontal)">
                                      <p:cBhvr>
                                        <p:cTn id="7" dur="500"/>
                                        <p:tgtEl>
                                          <p:spTgt spid="901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90117"/>
                                        </p:tgtEl>
                                        <p:attrNameLst>
                                          <p:attrName>style.visibility</p:attrName>
                                        </p:attrNameLst>
                                      </p:cBhvr>
                                      <p:to>
                                        <p:strVal val="visible"/>
                                      </p:to>
                                    </p:set>
                                    <p:anim calcmode="lin" valueType="num">
                                      <p:cBhvr>
                                        <p:cTn id="12" dur="1000" fill="hold"/>
                                        <p:tgtEl>
                                          <p:spTgt spid="90117"/>
                                        </p:tgtEl>
                                        <p:attrNameLst>
                                          <p:attrName>ppt_x</p:attrName>
                                        </p:attrNameLst>
                                      </p:cBhvr>
                                      <p:tavLst>
                                        <p:tav tm="0">
                                          <p:val>
                                            <p:strVal val="#ppt_x-.2"/>
                                          </p:val>
                                        </p:tav>
                                        <p:tav tm="100000">
                                          <p:val>
                                            <p:strVal val="#ppt_x"/>
                                          </p:val>
                                        </p:tav>
                                      </p:tavLst>
                                    </p:anim>
                                    <p:anim calcmode="lin" valueType="num">
                                      <p:cBhvr>
                                        <p:cTn id="13" dur="1000" fill="hold"/>
                                        <p:tgtEl>
                                          <p:spTgt spid="9011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Text Box 3">
            <a:extLst>
              <a:ext uri="{FF2B5EF4-FFF2-40B4-BE49-F238E27FC236}">
                <a16:creationId xmlns:a16="http://schemas.microsoft.com/office/drawing/2014/main" id="{A2AD37FB-A67C-4B94-AFC4-3F2C2DA3BAF6}"/>
              </a:ext>
            </a:extLst>
          </p:cNvPr>
          <p:cNvSpPr txBox="1">
            <a:spLocks noChangeArrowheads="1"/>
          </p:cNvSpPr>
          <p:nvPr/>
        </p:nvSpPr>
        <p:spPr bwMode="auto">
          <a:xfrm>
            <a:off x="3563938" y="1557338"/>
            <a:ext cx="647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火    星</a:t>
            </a:r>
            <a:r>
              <a:rPr lang="zh-CN" altLang="en-US"/>
              <a:t>     </a:t>
            </a:r>
          </a:p>
        </p:txBody>
      </p:sp>
      <p:pic>
        <p:nvPicPr>
          <p:cNvPr id="48133" name="Picture 5" descr="0801">
            <a:extLst>
              <a:ext uri="{FF2B5EF4-FFF2-40B4-BE49-F238E27FC236}">
                <a16:creationId xmlns:a16="http://schemas.microsoft.com/office/drawing/2014/main" id="{3AEFB79E-8EF5-4217-8661-1CA9941A4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33375"/>
            <a:ext cx="32766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火星冲日">
            <a:extLst>
              <a:ext uri="{FF2B5EF4-FFF2-40B4-BE49-F238E27FC236}">
                <a16:creationId xmlns:a16="http://schemas.microsoft.com/office/drawing/2014/main" id="{231E6A7E-5C22-4F17-9BB5-7BA76CCD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3337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8135" name="Text Box 7">
            <a:extLst>
              <a:ext uri="{FF2B5EF4-FFF2-40B4-BE49-F238E27FC236}">
                <a16:creationId xmlns:a16="http://schemas.microsoft.com/office/drawing/2014/main" id="{0F721774-F88B-4A22-B5AB-961F8A3EC9F1}"/>
              </a:ext>
            </a:extLst>
          </p:cNvPr>
          <p:cNvSpPr txBox="1">
            <a:spLocks noChangeArrowheads="1"/>
          </p:cNvSpPr>
          <p:nvPr/>
        </p:nvSpPr>
        <p:spPr bwMode="auto">
          <a:xfrm>
            <a:off x="323850" y="3789363"/>
            <a:ext cx="2808288"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火星，中国古代叫“荧惑”，比地球小些，与地球的自转和地球昼夜交替很相似。在火星上也有四季变化，但每季约有地球上两季那样长。 结构特征与地球也类似，是</a:t>
            </a:r>
            <a:r>
              <a:rPr lang="en-US" altLang="zh-CN"/>
              <a:t>21</a:t>
            </a:r>
            <a:r>
              <a:rPr lang="zh-CN" altLang="en-US"/>
              <a:t>世纪人类最感兴趣的行星之一。</a:t>
            </a:r>
          </a:p>
        </p:txBody>
      </p:sp>
    </p:spTree>
  </p:cSld>
  <p:clrMapOvr>
    <a:masterClrMapping/>
  </p:clrMapOvr>
  <p:transition>
    <p:push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1" name="Picture 5" descr="火星表面03（机遇号探测）">
            <a:extLst>
              <a:ext uri="{FF2B5EF4-FFF2-40B4-BE49-F238E27FC236}">
                <a16:creationId xmlns:a16="http://schemas.microsoft.com/office/drawing/2014/main" id="{8D1CBFFB-1A97-49FB-B0B9-D80EC9363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33375"/>
            <a:ext cx="3240087" cy="2757488"/>
          </a:xfrm>
          <a:prstGeom prst="rect">
            <a:avLst/>
          </a:prstGeom>
          <a:noFill/>
          <a:extLst>
            <a:ext uri="{909E8E84-426E-40DD-AFC4-6F175D3DCCD1}">
              <a14:hiddenFill xmlns:a14="http://schemas.microsoft.com/office/drawing/2010/main">
                <a:solidFill>
                  <a:srgbClr val="FFFFFF"/>
                </a:solidFill>
              </a14:hiddenFill>
            </a:ext>
          </a:extLst>
        </p:spPr>
      </p:pic>
      <p:pic>
        <p:nvPicPr>
          <p:cNvPr id="132102" name="Picture 6" descr="pia05482_modest">
            <a:extLst>
              <a:ext uri="{FF2B5EF4-FFF2-40B4-BE49-F238E27FC236}">
                <a16:creationId xmlns:a16="http://schemas.microsoft.com/office/drawing/2014/main" id="{D7729418-AC56-4E56-A75A-BDBB0B0B8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04813"/>
            <a:ext cx="3455988" cy="2736850"/>
          </a:xfrm>
          <a:prstGeom prst="rect">
            <a:avLst/>
          </a:prstGeom>
          <a:noFill/>
          <a:extLst>
            <a:ext uri="{909E8E84-426E-40DD-AFC4-6F175D3DCCD1}">
              <a14:hiddenFill xmlns:a14="http://schemas.microsoft.com/office/drawing/2010/main">
                <a:solidFill>
                  <a:srgbClr val="FFFFFF"/>
                </a:solidFill>
              </a14:hiddenFill>
            </a:ext>
          </a:extLst>
        </p:spPr>
      </p:pic>
      <p:pic>
        <p:nvPicPr>
          <p:cNvPr id="132103" name="Picture 7" descr="火星表面04（机遇号探测）">
            <a:extLst>
              <a:ext uri="{FF2B5EF4-FFF2-40B4-BE49-F238E27FC236}">
                <a16:creationId xmlns:a16="http://schemas.microsoft.com/office/drawing/2014/main" id="{24A3192C-951C-4720-AC1F-657418C06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3213100"/>
            <a:ext cx="3168650" cy="2952750"/>
          </a:xfrm>
          <a:prstGeom prst="rect">
            <a:avLst/>
          </a:prstGeom>
          <a:noFill/>
          <a:extLst>
            <a:ext uri="{909E8E84-426E-40DD-AFC4-6F175D3DCCD1}">
              <a14:hiddenFill xmlns:a14="http://schemas.microsoft.com/office/drawing/2010/main">
                <a:solidFill>
                  <a:srgbClr val="FFFFFF"/>
                </a:solidFill>
              </a14:hiddenFill>
            </a:ext>
          </a:extLst>
        </p:spPr>
      </p:pic>
      <p:pic>
        <p:nvPicPr>
          <p:cNvPr id="132104" name="Picture 8" descr="火星表面01（机遇号探测）">
            <a:extLst>
              <a:ext uri="{FF2B5EF4-FFF2-40B4-BE49-F238E27FC236}">
                <a16:creationId xmlns:a16="http://schemas.microsoft.com/office/drawing/2014/main" id="{BF7B0018-847B-441C-AA3C-A2B43E420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3213100"/>
            <a:ext cx="3527425" cy="2981325"/>
          </a:xfrm>
          <a:prstGeom prst="rect">
            <a:avLst/>
          </a:prstGeom>
          <a:noFill/>
          <a:extLst>
            <a:ext uri="{909E8E84-426E-40DD-AFC4-6F175D3DCCD1}">
              <a14:hiddenFill xmlns:a14="http://schemas.microsoft.com/office/drawing/2010/main">
                <a:solidFill>
                  <a:srgbClr val="FFFFFF"/>
                </a:solidFill>
              </a14:hiddenFill>
            </a:ext>
          </a:extLst>
        </p:spPr>
      </p:pic>
      <p:sp>
        <p:nvSpPr>
          <p:cNvPr id="132105" name="Text Box 9">
            <a:extLst>
              <a:ext uri="{FF2B5EF4-FFF2-40B4-BE49-F238E27FC236}">
                <a16:creationId xmlns:a16="http://schemas.microsoft.com/office/drawing/2014/main" id="{A4A057B6-4357-405A-9A70-00CF6E389B27}"/>
              </a:ext>
            </a:extLst>
          </p:cNvPr>
          <p:cNvSpPr txBox="1">
            <a:spLocks noChangeArrowheads="1"/>
          </p:cNvSpPr>
          <p:nvPr/>
        </p:nvSpPr>
        <p:spPr bwMode="auto">
          <a:xfrm>
            <a:off x="7956550" y="1196975"/>
            <a:ext cx="72072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来自火星机遇号的信息</a:t>
            </a:r>
          </a:p>
        </p:txBody>
      </p:sp>
      <p:sp>
        <p:nvSpPr>
          <p:cNvPr id="132106" name="AutoShape 10">
            <a:hlinkClick r:id="rId6" action="ppaction://hlinksldjump" highlightClick="1"/>
            <a:extLst>
              <a:ext uri="{FF2B5EF4-FFF2-40B4-BE49-F238E27FC236}">
                <a16:creationId xmlns:a16="http://schemas.microsoft.com/office/drawing/2014/main" id="{874D1C87-0FD3-4653-8C8C-346DC25CB938}"/>
              </a:ext>
            </a:extLst>
          </p:cNvPr>
          <p:cNvSpPr>
            <a:spLocks noChangeArrowheads="1"/>
          </p:cNvSpPr>
          <p:nvPr/>
        </p:nvSpPr>
        <p:spPr bwMode="auto">
          <a:xfrm>
            <a:off x="8243888" y="6092825"/>
            <a:ext cx="576262"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1140" name="Picture 4" descr="jupiter">
            <a:extLst>
              <a:ext uri="{FF2B5EF4-FFF2-40B4-BE49-F238E27FC236}">
                <a16:creationId xmlns:a16="http://schemas.microsoft.com/office/drawing/2014/main" id="{FCE81D0E-C78B-44FF-8DCA-6CD31654F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75"/>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91141" name="Text Box 5">
            <a:extLst>
              <a:ext uri="{FF2B5EF4-FFF2-40B4-BE49-F238E27FC236}">
                <a16:creationId xmlns:a16="http://schemas.microsoft.com/office/drawing/2014/main" id="{BD94C368-9614-4288-AB0D-72A6B4C2D017}"/>
              </a:ext>
            </a:extLst>
          </p:cNvPr>
          <p:cNvSpPr txBox="1">
            <a:spLocks noChangeArrowheads="1"/>
          </p:cNvSpPr>
          <p:nvPr/>
        </p:nvSpPr>
        <p:spPr bwMode="auto">
          <a:xfrm>
            <a:off x="1042988" y="3068638"/>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木星及木星大红斑</a:t>
            </a:r>
          </a:p>
        </p:txBody>
      </p:sp>
      <p:sp>
        <p:nvSpPr>
          <p:cNvPr id="91142" name="AutoShape 6">
            <a:hlinkClick r:id="rId3" action="ppaction://hlinksldjump" highlightClick="1"/>
            <a:extLst>
              <a:ext uri="{FF2B5EF4-FFF2-40B4-BE49-F238E27FC236}">
                <a16:creationId xmlns:a16="http://schemas.microsoft.com/office/drawing/2014/main" id="{83C665B6-027B-4B0C-B681-302163DE8001}"/>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1143" name="Picture 7" descr="木星1">
            <a:extLst>
              <a:ext uri="{FF2B5EF4-FFF2-40B4-BE49-F238E27FC236}">
                <a16:creationId xmlns:a16="http://schemas.microsoft.com/office/drawing/2014/main" id="{FCADCACC-3117-4974-BEB7-A3BBEB7A1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268413"/>
            <a:ext cx="24479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1144" name="Picture 8" descr="木星2">
            <a:extLst>
              <a:ext uri="{FF2B5EF4-FFF2-40B4-BE49-F238E27FC236}">
                <a16:creationId xmlns:a16="http://schemas.microsoft.com/office/drawing/2014/main" id="{0F27E54F-8D84-4080-B338-8BED77D7B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73463"/>
            <a:ext cx="2959100" cy="2225675"/>
          </a:xfrm>
          <a:prstGeom prst="rect">
            <a:avLst/>
          </a:prstGeom>
          <a:noFill/>
          <a:extLst>
            <a:ext uri="{909E8E84-426E-40DD-AFC4-6F175D3DCCD1}">
              <a14:hiddenFill xmlns:a14="http://schemas.microsoft.com/office/drawing/2010/main">
                <a:solidFill>
                  <a:srgbClr val="FFFFFF"/>
                </a:solidFill>
              </a14:hiddenFill>
            </a:ext>
          </a:extLst>
        </p:spPr>
      </p:pic>
      <p:sp>
        <p:nvSpPr>
          <p:cNvPr id="91145" name="Text Box 9">
            <a:extLst>
              <a:ext uri="{FF2B5EF4-FFF2-40B4-BE49-F238E27FC236}">
                <a16:creationId xmlns:a16="http://schemas.microsoft.com/office/drawing/2014/main" id="{3FCBA5EE-1C43-4C21-A902-1C5923EF89BF}"/>
              </a:ext>
            </a:extLst>
          </p:cNvPr>
          <p:cNvSpPr txBox="1">
            <a:spLocks noChangeArrowheads="1"/>
          </p:cNvSpPr>
          <p:nvPr/>
        </p:nvSpPr>
        <p:spPr bwMode="auto">
          <a:xfrm>
            <a:off x="323850" y="5805488"/>
            <a:ext cx="2209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latin typeface="宋体" panose="02010600030101010101" pitchFamily="2" charset="-122"/>
              </a:rPr>
              <a:t>木星和它的伽利略卫星</a:t>
            </a:r>
            <a:r>
              <a:rPr lang="en-US" altLang="zh-CN" sz="1600">
                <a:latin typeface="宋体" panose="02010600030101010101" pitchFamily="2" charset="-122"/>
              </a:rPr>
              <a:t>(</a:t>
            </a:r>
            <a:r>
              <a:rPr lang="zh-CN" altLang="en-US" sz="1600">
                <a:latin typeface="宋体" panose="02010600030101010101" pitchFamily="2" charset="-122"/>
              </a:rPr>
              <a:t>海盗</a:t>
            </a:r>
            <a:r>
              <a:rPr lang="en-US" altLang="zh-CN" sz="1600">
                <a:latin typeface="宋体" panose="02010600030101010101" pitchFamily="2" charset="-122"/>
              </a:rPr>
              <a:t>1</a:t>
            </a:r>
            <a:r>
              <a:rPr lang="zh-CN" altLang="en-US" sz="1600">
                <a:latin typeface="宋体" panose="02010600030101010101" pitchFamily="2" charset="-122"/>
              </a:rPr>
              <a:t>号飞船照片</a:t>
            </a:r>
            <a:r>
              <a:rPr lang="en-US" altLang="zh-CN" sz="1600">
                <a:latin typeface="宋体" panose="02010600030101010101" pitchFamily="2" charset="-122"/>
              </a:rPr>
              <a:t>)</a:t>
            </a:r>
            <a:br>
              <a:rPr lang="en-US" altLang="zh-CN" sz="1600">
                <a:latin typeface="宋体" panose="02010600030101010101" pitchFamily="2" charset="-122"/>
              </a:rPr>
            </a:br>
            <a:endParaRPr lang="en-US" altLang="zh-CN" sz="1600">
              <a:latin typeface="宋体" panose="02010600030101010101" pitchFamily="2" charset="-122"/>
            </a:endParaRPr>
          </a:p>
        </p:txBody>
      </p:sp>
      <p:sp>
        <p:nvSpPr>
          <p:cNvPr id="91147" name="Text Box 11">
            <a:extLst>
              <a:ext uri="{FF2B5EF4-FFF2-40B4-BE49-F238E27FC236}">
                <a16:creationId xmlns:a16="http://schemas.microsoft.com/office/drawing/2014/main" id="{7EDCBC3E-2C49-4003-9D42-DECFC762052C}"/>
              </a:ext>
            </a:extLst>
          </p:cNvPr>
          <p:cNvSpPr txBox="1">
            <a:spLocks noChangeArrowheads="1"/>
          </p:cNvSpPr>
          <p:nvPr/>
        </p:nvSpPr>
        <p:spPr bwMode="auto">
          <a:xfrm>
            <a:off x="5651500" y="1196975"/>
            <a:ext cx="28082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91149" name="Text Box 13">
            <a:extLst>
              <a:ext uri="{FF2B5EF4-FFF2-40B4-BE49-F238E27FC236}">
                <a16:creationId xmlns:a16="http://schemas.microsoft.com/office/drawing/2014/main" id="{1214D3E6-067D-46C4-9B25-5EE298DE4A33}"/>
              </a:ext>
            </a:extLst>
          </p:cNvPr>
          <p:cNvSpPr txBox="1">
            <a:spLocks noChangeArrowheads="1"/>
          </p:cNvSpPr>
          <p:nvPr/>
        </p:nvSpPr>
        <p:spPr bwMode="auto">
          <a:xfrm>
            <a:off x="5651500" y="549275"/>
            <a:ext cx="3097213" cy="47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木星，我国古代也叫岁星，公转周期约为</a:t>
            </a:r>
            <a:r>
              <a:rPr lang="en-US" altLang="zh-CN"/>
              <a:t>12</a:t>
            </a:r>
            <a:r>
              <a:rPr lang="zh-CN" altLang="en-US"/>
              <a:t>年。它的体积和质量都是九大行星中最大的，它同它的众多卫星构成了一个小型的“太阳系”， </a:t>
            </a:r>
          </a:p>
          <a:p>
            <a:pPr>
              <a:spcBef>
                <a:spcPct val="50000"/>
              </a:spcBef>
            </a:pPr>
            <a:r>
              <a:rPr lang="zh-CN" altLang="en-US"/>
              <a:t>木星自己有红外热辐射能源 。</a:t>
            </a:r>
          </a:p>
          <a:p>
            <a:pPr>
              <a:spcBef>
                <a:spcPct val="50000"/>
              </a:spcBef>
            </a:pPr>
            <a:r>
              <a:rPr lang="zh-CN" altLang="en-US"/>
              <a:t>木星有浓密的大气，用望远镜观测木星，可以看到大气中一系列与赤道平行的明暗交替的云带，木星一个最显著的特征就是大红斑。</a:t>
            </a:r>
          </a:p>
          <a:p>
            <a:pPr>
              <a:spcBef>
                <a:spcPct val="50000"/>
              </a:spcBef>
            </a:pPr>
            <a:r>
              <a:rPr lang="en-US" altLang="zh-CN"/>
              <a:t>1994</a:t>
            </a:r>
            <a:r>
              <a:rPr lang="zh-CN" altLang="en-US"/>
              <a:t>年</a:t>
            </a:r>
            <a:r>
              <a:rPr lang="en-US" altLang="zh-CN"/>
              <a:t>7</a:t>
            </a:r>
            <a:r>
              <a:rPr lang="zh-CN" altLang="en-US"/>
              <a:t>月</a:t>
            </a:r>
            <a:r>
              <a:rPr lang="en-US" altLang="zh-CN"/>
              <a:t>17</a:t>
            </a:r>
            <a:r>
              <a:rPr lang="zh-CN" altLang="en-US"/>
              <a:t>日～</a:t>
            </a:r>
            <a:r>
              <a:rPr lang="en-US" altLang="zh-CN"/>
              <a:t>22</a:t>
            </a:r>
            <a:r>
              <a:rPr lang="zh-CN" altLang="en-US"/>
              <a:t>日，太阳系发生了一次罕见的天体撞击大事件</a:t>
            </a:r>
            <a:r>
              <a:rPr lang="en-US" altLang="zh-CN"/>
              <a:t>——</a:t>
            </a:r>
            <a:r>
              <a:rPr lang="zh-CN" altLang="en-US" b="1"/>
              <a:t>彗木相撞</a:t>
            </a:r>
            <a:r>
              <a:rPr lang="zh-CN" altLang="en-US"/>
              <a:t> </a:t>
            </a:r>
          </a:p>
          <a:p>
            <a:pPr>
              <a:spcBef>
                <a:spcPct val="50000"/>
              </a:spcBef>
            </a:pPr>
            <a:r>
              <a:rPr lang="zh-CN" altLang="en-US"/>
              <a:t> </a:t>
            </a:r>
          </a:p>
        </p:txBody>
      </p:sp>
      <p:pic>
        <p:nvPicPr>
          <p:cNvPr id="91151" name="Picture 15">
            <a:extLst>
              <a:ext uri="{FF2B5EF4-FFF2-40B4-BE49-F238E27FC236}">
                <a16:creationId xmlns:a16="http://schemas.microsoft.com/office/drawing/2014/main" id="{C60ACBB0-46C0-4329-9141-C79CF3289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573463"/>
            <a:ext cx="1485900" cy="2143125"/>
          </a:xfrm>
          <a:prstGeom prst="rect">
            <a:avLst/>
          </a:prstGeom>
          <a:noFill/>
          <a:extLst>
            <a:ext uri="{909E8E84-426E-40DD-AFC4-6F175D3DCCD1}">
              <a14:hiddenFill xmlns:a14="http://schemas.microsoft.com/office/drawing/2010/main">
                <a:solidFill>
                  <a:srgbClr val="FFFFFF"/>
                </a:solidFill>
              </a14:hiddenFill>
            </a:ext>
          </a:extLst>
        </p:spPr>
      </p:pic>
      <p:sp>
        <p:nvSpPr>
          <p:cNvPr id="91152" name="Text Box 16">
            <a:extLst>
              <a:ext uri="{FF2B5EF4-FFF2-40B4-BE49-F238E27FC236}">
                <a16:creationId xmlns:a16="http://schemas.microsoft.com/office/drawing/2014/main" id="{D4A6356C-CA05-4BF1-AD0C-1955566B18E1}"/>
              </a:ext>
            </a:extLst>
          </p:cNvPr>
          <p:cNvSpPr txBox="1">
            <a:spLocks noChangeArrowheads="1"/>
          </p:cNvSpPr>
          <p:nvPr/>
        </p:nvSpPr>
        <p:spPr bwMode="auto">
          <a:xfrm>
            <a:off x="3276600" y="6021388"/>
            <a:ext cx="187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彗木相撞事件</a:t>
            </a:r>
          </a:p>
        </p:txBody>
      </p:sp>
    </p:spTree>
  </p:cSld>
  <p:clrMapOvr>
    <a:masterClrMapping/>
  </p:clrMapOvr>
  <p:transition>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1027">
            <a:extLst>
              <a:ext uri="{FF2B5EF4-FFF2-40B4-BE49-F238E27FC236}">
                <a16:creationId xmlns:a16="http://schemas.microsoft.com/office/drawing/2014/main" id="{E1E8D0FA-B466-4237-A2F8-575036C33BD8}"/>
              </a:ext>
            </a:extLst>
          </p:cNvPr>
          <p:cNvSpPr>
            <a:spLocks noGrp="1" noChangeArrowheads="1"/>
          </p:cNvSpPr>
          <p:nvPr>
            <p:ph type="body" idx="1"/>
          </p:nvPr>
        </p:nvSpPr>
        <p:spPr>
          <a:xfrm>
            <a:off x="323850" y="476250"/>
            <a:ext cx="8820150" cy="5832475"/>
          </a:xfrm>
        </p:spPr>
        <p:txBody>
          <a:bodyPr/>
          <a:lstStyle/>
          <a:p>
            <a:pPr>
              <a:lnSpc>
                <a:spcPct val="90000"/>
              </a:lnSpc>
              <a:buFont typeface="Wingdings" panose="05000000000000000000" pitchFamily="2" charset="2"/>
              <a:buNone/>
            </a:pPr>
            <a:r>
              <a:rPr lang="zh-CN" altLang="en-US" sz="2800" b="1"/>
              <a:t>四、太阳活动</a:t>
            </a:r>
            <a:r>
              <a:rPr lang="zh-CN" altLang="en-US" sz="2400"/>
              <a:t>  （指太阳大气的活动，明显的标志有黑子、耀斑、太阳风等）</a:t>
            </a:r>
          </a:p>
          <a:p>
            <a:pPr>
              <a:lnSpc>
                <a:spcPct val="90000"/>
              </a:lnSpc>
              <a:buFont typeface="Wingdings" panose="05000000000000000000" pitchFamily="2" charset="2"/>
              <a:buNone/>
            </a:pPr>
            <a:r>
              <a:rPr lang="zh-CN" altLang="en-US" sz="2400"/>
              <a:t>   </a:t>
            </a:r>
            <a:r>
              <a:rPr lang="en-US" altLang="zh-CN" sz="2400" b="1"/>
              <a:t>1.</a:t>
            </a:r>
            <a:r>
              <a:rPr lang="zh-CN" altLang="en-US" sz="2400" b="1"/>
              <a:t>太阳黑子（在光球上）     </a:t>
            </a:r>
            <a:r>
              <a:rPr lang="zh-CN" altLang="en-US" sz="2400" b="1">
                <a:hlinkClick r:id="rId2" action="ppaction://hlinksldjump"/>
              </a:rPr>
              <a:t>图</a:t>
            </a:r>
            <a:endParaRPr lang="zh-CN" altLang="en-US" sz="2400" b="1"/>
          </a:p>
          <a:p>
            <a:pPr>
              <a:lnSpc>
                <a:spcPct val="90000"/>
              </a:lnSpc>
              <a:buFont typeface="Wingdings" panose="05000000000000000000" pitchFamily="2" charset="2"/>
              <a:buNone/>
            </a:pPr>
            <a:r>
              <a:rPr lang="zh-CN" altLang="en-US" sz="2400" b="1"/>
              <a:t>      （</a:t>
            </a:r>
            <a:r>
              <a:rPr lang="en-US" altLang="zh-CN" sz="2400" b="1"/>
              <a:t>1</a:t>
            </a:r>
            <a:r>
              <a:rPr lang="zh-CN" altLang="en-US" sz="2400" b="1"/>
              <a:t>）周期 ：基本周期</a:t>
            </a:r>
            <a:r>
              <a:rPr lang="en-US" altLang="zh-CN" sz="2400" b="1"/>
              <a:t>11</a:t>
            </a:r>
            <a:r>
              <a:rPr lang="zh-CN" altLang="en-US" sz="2400" b="1"/>
              <a:t>年。</a:t>
            </a:r>
          </a:p>
          <a:p>
            <a:pPr>
              <a:lnSpc>
                <a:spcPct val="90000"/>
              </a:lnSpc>
              <a:buFont typeface="Wingdings" panose="05000000000000000000" pitchFamily="2" charset="2"/>
              <a:buNone/>
            </a:pPr>
            <a:r>
              <a:rPr lang="zh-CN" altLang="en-US" sz="2400" b="1"/>
              <a:t>      （</a:t>
            </a:r>
            <a:r>
              <a:rPr lang="en-US" altLang="zh-CN" sz="2400" b="1"/>
              <a:t>2</a:t>
            </a:r>
            <a:r>
              <a:rPr lang="zh-CN" altLang="en-US" sz="2400" b="1"/>
              <a:t>）磁场 ：磁周</a:t>
            </a:r>
            <a:r>
              <a:rPr lang="en-US" altLang="zh-CN" sz="2400" b="1"/>
              <a:t>22</a:t>
            </a:r>
            <a:r>
              <a:rPr lang="zh-CN" altLang="en-US" sz="2400" b="1"/>
              <a:t>年      </a:t>
            </a:r>
            <a:r>
              <a:rPr lang="zh-CN" altLang="en-US" sz="2400" b="1">
                <a:hlinkClick r:id="rId3" action="ppaction://hlinksldjump"/>
              </a:rPr>
              <a:t>图</a:t>
            </a:r>
            <a:endParaRPr lang="zh-CN" altLang="en-US" sz="2400" b="1"/>
          </a:p>
          <a:p>
            <a:pPr>
              <a:lnSpc>
                <a:spcPct val="90000"/>
              </a:lnSpc>
              <a:buFont typeface="Wingdings" panose="05000000000000000000" pitchFamily="2" charset="2"/>
              <a:buNone/>
            </a:pPr>
            <a:r>
              <a:rPr lang="zh-CN" altLang="en-US" sz="2400" b="1"/>
              <a:t>      （</a:t>
            </a:r>
            <a:r>
              <a:rPr lang="en-US" altLang="zh-CN" sz="2400" b="1"/>
              <a:t>3</a:t>
            </a:r>
            <a:r>
              <a:rPr lang="zh-CN" altLang="en-US" sz="2400" b="1"/>
              <a:t>）米粒结构</a:t>
            </a:r>
          </a:p>
          <a:p>
            <a:pPr>
              <a:lnSpc>
                <a:spcPct val="90000"/>
              </a:lnSpc>
              <a:buFont typeface="Wingdings" panose="05000000000000000000" pitchFamily="2" charset="2"/>
              <a:buNone/>
            </a:pPr>
            <a:r>
              <a:rPr lang="zh-CN" altLang="en-US" sz="2400" b="1"/>
              <a:t>      （</a:t>
            </a:r>
            <a:r>
              <a:rPr lang="en-US" altLang="zh-CN" sz="2400" b="1"/>
              <a:t>4</a:t>
            </a:r>
            <a:r>
              <a:rPr lang="zh-CN" altLang="en-US" sz="2400" b="1"/>
              <a:t>）黑子是太阳活动的主要标志之一</a:t>
            </a:r>
          </a:p>
          <a:p>
            <a:pPr>
              <a:lnSpc>
                <a:spcPct val="90000"/>
              </a:lnSpc>
              <a:buFont typeface="Wingdings" panose="05000000000000000000" pitchFamily="2" charset="2"/>
              <a:buNone/>
            </a:pPr>
            <a:r>
              <a:rPr lang="zh-CN" altLang="en-US" sz="2400" b="1"/>
              <a:t>   </a:t>
            </a:r>
            <a:r>
              <a:rPr lang="en-US" altLang="zh-CN" sz="2400" b="1"/>
              <a:t>2.</a:t>
            </a:r>
            <a:r>
              <a:rPr lang="zh-CN" altLang="en-US" sz="2400" b="1"/>
              <a:t>光斑（在光球上）和谱斑（在色球上）</a:t>
            </a:r>
          </a:p>
          <a:p>
            <a:pPr>
              <a:lnSpc>
                <a:spcPct val="90000"/>
              </a:lnSpc>
              <a:buFont typeface="Wingdings" panose="05000000000000000000" pitchFamily="2" charset="2"/>
              <a:buNone/>
            </a:pPr>
            <a:r>
              <a:rPr lang="zh-CN" altLang="en-US" sz="2400" b="1"/>
              <a:t>   </a:t>
            </a:r>
            <a:r>
              <a:rPr lang="en-US" altLang="zh-CN" sz="2400" b="1"/>
              <a:t>3.</a:t>
            </a:r>
            <a:r>
              <a:rPr lang="zh-CN" altLang="en-US" sz="2400" b="1"/>
              <a:t>日珥（在色球上）也有</a:t>
            </a:r>
            <a:r>
              <a:rPr lang="en-US" altLang="zh-CN" sz="2400" b="1"/>
              <a:t>11</a:t>
            </a:r>
            <a:r>
              <a:rPr lang="zh-CN" altLang="en-US" sz="2400" b="1"/>
              <a:t>年的周期变化</a:t>
            </a:r>
          </a:p>
          <a:p>
            <a:pPr>
              <a:lnSpc>
                <a:spcPct val="90000"/>
              </a:lnSpc>
              <a:buFont typeface="Wingdings" panose="05000000000000000000" pitchFamily="2" charset="2"/>
              <a:buNone/>
            </a:pPr>
            <a:r>
              <a:rPr lang="zh-CN" altLang="en-US" sz="2400" b="1"/>
              <a:t>   </a:t>
            </a:r>
            <a:r>
              <a:rPr lang="en-US" altLang="zh-CN" sz="2400" b="1"/>
              <a:t>4.</a:t>
            </a:r>
            <a:r>
              <a:rPr lang="zh-CN" altLang="en-US" sz="2400" b="1"/>
              <a:t>耀斑（在色球上），与黑子关系密切。它会引起磁暴（</a:t>
            </a:r>
            <a:r>
              <a:rPr lang="zh-CN" altLang="en-US" sz="2400" b="1">
                <a:hlinkClick r:id="rId4" action="ppaction://hlinksldjump"/>
              </a:rPr>
              <a:t>图</a:t>
            </a:r>
            <a:r>
              <a:rPr lang="zh-CN" altLang="en-US" sz="2400" b="1"/>
              <a:t>）与极光（</a:t>
            </a:r>
            <a:r>
              <a:rPr lang="zh-CN" altLang="en-US" sz="2400" b="1">
                <a:hlinkClick r:id="rId5" action="ppaction://hlinksldjump"/>
              </a:rPr>
              <a:t>图</a:t>
            </a:r>
            <a:r>
              <a:rPr lang="zh-CN" altLang="en-US" sz="2400" b="1"/>
              <a:t>）。</a:t>
            </a:r>
          </a:p>
          <a:p>
            <a:pPr>
              <a:lnSpc>
                <a:spcPct val="90000"/>
              </a:lnSpc>
              <a:buFont typeface="Wingdings" panose="05000000000000000000" pitchFamily="2" charset="2"/>
              <a:buNone/>
            </a:pPr>
            <a:r>
              <a:rPr lang="zh-CN" altLang="en-US" sz="2400" b="1"/>
              <a:t>   </a:t>
            </a:r>
            <a:r>
              <a:rPr lang="en-US" altLang="zh-CN" sz="2400" b="1"/>
              <a:t>5.</a:t>
            </a:r>
            <a:r>
              <a:rPr lang="zh-CN" altLang="en-US" sz="2400" b="1"/>
              <a:t>日冕凝聚区：位于很发达的黑子取和光斑上。</a:t>
            </a:r>
          </a:p>
          <a:p>
            <a:pPr>
              <a:lnSpc>
                <a:spcPct val="90000"/>
              </a:lnSpc>
              <a:buFont typeface="Wingdings" panose="05000000000000000000" pitchFamily="2" charset="2"/>
              <a:buNone/>
            </a:pPr>
            <a:r>
              <a:rPr lang="zh-CN" altLang="en-US" sz="2400" b="1"/>
              <a:t>   </a:t>
            </a:r>
            <a:r>
              <a:rPr lang="en-US" altLang="zh-CN" sz="2400" b="1"/>
              <a:t>6.</a:t>
            </a:r>
            <a:r>
              <a:rPr lang="zh-CN" altLang="en-US" sz="2400" b="1"/>
              <a:t>太阳活动区</a:t>
            </a:r>
            <a:r>
              <a:rPr lang="en-US" altLang="zh-CN" sz="2400" b="1"/>
              <a:t>: </a:t>
            </a:r>
            <a:r>
              <a:rPr lang="zh-CN" altLang="en-US" sz="2400" b="1"/>
              <a:t>是太阳活动的主要载体</a:t>
            </a:r>
          </a:p>
          <a:p>
            <a:pPr>
              <a:lnSpc>
                <a:spcPct val="90000"/>
              </a:lnSpc>
              <a:buFont typeface="Wingdings" panose="05000000000000000000" pitchFamily="2" charset="2"/>
              <a:buNone/>
            </a:pPr>
            <a:r>
              <a:rPr lang="zh-CN" altLang="en-US" sz="2400" b="1"/>
              <a:t>   </a:t>
            </a:r>
            <a:r>
              <a:rPr lang="en-US" altLang="zh-CN" sz="2400" b="1"/>
              <a:t>7.</a:t>
            </a:r>
            <a:r>
              <a:rPr lang="zh-CN" altLang="en-US" sz="2400" b="1"/>
              <a:t>太阳活动起源：看法不一。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4995">
                                            <p:txEl>
                                              <p:pRg st="7" end="7"/>
                                            </p:txEl>
                                          </p:spTgt>
                                        </p:tgtEl>
                                        <p:attrNameLst>
                                          <p:attrName>style.visibility</p:attrName>
                                        </p:attrNameLst>
                                      </p:cBhvr>
                                      <p:to>
                                        <p:strVal val="visible"/>
                                      </p:to>
                                    </p:set>
                                    <p:animEffect transition="in" filter="blinds(horizontal)">
                                      <p:cBhvr>
                                        <p:cTn id="7" dur="500"/>
                                        <p:tgtEl>
                                          <p:spTgt spid="84995">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4995">
                                            <p:txEl>
                                              <p:pRg st="0" end="0"/>
                                            </p:txEl>
                                          </p:spTgt>
                                        </p:tgtEl>
                                        <p:attrNameLst>
                                          <p:attrName>style.visibility</p:attrName>
                                        </p:attrNameLst>
                                      </p:cBhvr>
                                      <p:to>
                                        <p:strVal val="visible"/>
                                      </p:to>
                                    </p:set>
                                    <p:animEffect transition="in" filter="blinds(horizontal)">
                                      <p:cBhvr>
                                        <p:cTn id="10" dur="500"/>
                                        <p:tgtEl>
                                          <p:spTgt spid="84995">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Effect transition="in" filter="blinds(horizontal)">
                                      <p:cBhvr>
                                        <p:cTn id="13" dur="500"/>
                                        <p:tgtEl>
                                          <p:spTgt spid="84995">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4995">
                                            <p:txEl>
                                              <p:pRg st="2" end="2"/>
                                            </p:txEl>
                                          </p:spTgt>
                                        </p:tgtEl>
                                        <p:attrNameLst>
                                          <p:attrName>style.visibility</p:attrName>
                                        </p:attrNameLst>
                                      </p:cBhvr>
                                      <p:to>
                                        <p:strVal val="visible"/>
                                      </p:to>
                                    </p:set>
                                    <p:animEffect transition="in" filter="blinds(horizontal)">
                                      <p:cBhvr>
                                        <p:cTn id="16" dur="500"/>
                                        <p:tgtEl>
                                          <p:spTgt spid="84995">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animEffect transition="in" filter="blinds(horizontal)">
                                      <p:cBhvr>
                                        <p:cTn id="19" dur="500"/>
                                        <p:tgtEl>
                                          <p:spTgt spid="84995">
                                            <p:txEl>
                                              <p:pRg st="3" end="3"/>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84995">
                                            <p:txEl>
                                              <p:pRg st="4" end="4"/>
                                            </p:txEl>
                                          </p:spTgt>
                                        </p:tgtEl>
                                        <p:attrNameLst>
                                          <p:attrName>style.visibility</p:attrName>
                                        </p:attrNameLst>
                                      </p:cBhvr>
                                      <p:to>
                                        <p:strVal val="visible"/>
                                      </p:to>
                                    </p:set>
                                    <p:animEffect transition="in" filter="blinds(horizontal)">
                                      <p:cBhvr>
                                        <p:cTn id="22" dur="500"/>
                                        <p:tgtEl>
                                          <p:spTgt spid="84995">
                                            <p:txEl>
                                              <p:pRg st="4" end="4"/>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84995">
                                            <p:txEl>
                                              <p:pRg st="5" end="5"/>
                                            </p:txEl>
                                          </p:spTgt>
                                        </p:tgtEl>
                                        <p:attrNameLst>
                                          <p:attrName>style.visibility</p:attrName>
                                        </p:attrNameLst>
                                      </p:cBhvr>
                                      <p:to>
                                        <p:strVal val="visible"/>
                                      </p:to>
                                    </p:set>
                                    <p:animEffect transition="in" filter="blinds(horizontal)">
                                      <p:cBhvr>
                                        <p:cTn id="25" dur="500"/>
                                        <p:tgtEl>
                                          <p:spTgt spid="84995">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84995">
                                            <p:txEl>
                                              <p:pRg st="6" end="6"/>
                                            </p:txEl>
                                          </p:spTgt>
                                        </p:tgtEl>
                                        <p:attrNameLst>
                                          <p:attrName>style.visibility</p:attrName>
                                        </p:attrNameLst>
                                      </p:cBhvr>
                                      <p:to>
                                        <p:strVal val="visible"/>
                                      </p:to>
                                    </p:set>
                                    <p:animEffect transition="in" filter="blinds(horizontal)">
                                      <p:cBhvr>
                                        <p:cTn id="28" dur="500"/>
                                        <p:tgtEl>
                                          <p:spTgt spid="84995">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84995">
                                            <p:txEl>
                                              <p:pRg st="8" end="8"/>
                                            </p:txEl>
                                          </p:spTgt>
                                        </p:tgtEl>
                                        <p:attrNameLst>
                                          <p:attrName>style.visibility</p:attrName>
                                        </p:attrNameLst>
                                      </p:cBhvr>
                                      <p:to>
                                        <p:strVal val="visible"/>
                                      </p:to>
                                    </p:set>
                                    <p:animEffect transition="in" filter="blinds(horizontal)">
                                      <p:cBhvr>
                                        <p:cTn id="33" dur="500"/>
                                        <p:tgtEl>
                                          <p:spTgt spid="84995">
                                            <p:txEl>
                                              <p:pRg st="8" end="8"/>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84995">
                                            <p:txEl>
                                              <p:pRg st="9" end="9"/>
                                            </p:txEl>
                                          </p:spTgt>
                                        </p:tgtEl>
                                        <p:attrNameLst>
                                          <p:attrName>style.visibility</p:attrName>
                                        </p:attrNameLst>
                                      </p:cBhvr>
                                      <p:to>
                                        <p:strVal val="visible"/>
                                      </p:to>
                                    </p:set>
                                    <p:animEffect transition="in" filter="blinds(horizontal)">
                                      <p:cBhvr>
                                        <p:cTn id="38" dur="500"/>
                                        <p:tgtEl>
                                          <p:spTgt spid="84995">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84995">
                                            <p:txEl>
                                              <p:pRg st="10" end="10"/>
                                            </p:txEl>
                                          </p:spTgt>
                                        </p:tgtEl>
                                        <p:attrNameLst>
                                          <p:attrName>style.visibility</p:attrName>
                                        </p:attrNameLst>
                                      </p:cBhvr>
                                      <p:to>
                                        <p:strVal val="visible"/>
                                      </p:to>
                                    </p:set>
                                    <p:animEffect transition="in" filter="blinds(horizontal)">
                                      <p:cBhvr>
                                        <p:cTn id="43" dur="500"/>
                                        <p:tgtEl>
                                          <p:spTgt spid="84995">
                                            <p:txEl>
                                              <p:pRg st="10" end="1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84995">
                                            <p:txEl>
                                              <p:pRg st="11" end="11"/>
                                            </p:txEl>
                                          </p:spTgt>
                                        </p:tgtEl>
                                        <p:attrNameLst>
                                          <p:attrName>style.visibility</p:attrName>
                                        </p:attrNameLst>
                                      </p:cBhvr>
                                      <p:to>
                                        <p:strVal val="visible"/>
                                      </p:to>
                                    </p:set>
                                    <p:animEffect transition="in" filter="blinds(horizontal)">
                                      <p:cBhvr>
                                        <p:cTn id="48" dur="500"/>
                                        <p:tgtEl>
                                          <p:spTgt spid="849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64" name="Picture 4" descr="土星（卡西尼号0407拍）">
            <a:extLst>
              <a:ext uri="{FF2B5EF4-FFF2-40B4-BE49-F238E27FC236}">
                <a16:creationId xmlns:a16="http://schemas.microsoft.com/office/drawing/2014/main" id="{50141D9B-6278-4E33-94A2-0B55D4E4D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33375"/>
            <a:ext cx="3924300" cy="2170113"/>
          </a:xfrm>
          <a:prstGeom prst="rect">
            <a:avLst/>
          </a:prstGeom>
          <a:noFill/>
          <a:extLst>
            <a:ext uri="{909E8E84-426E-40DD-AFC4-6F175D3DCCD1}">
              <a14:hiddenFill xmlns:a14="http://schemas.microsoft.com/office/drawing/2010/main">
                <a:solidFill>
                  <a:srgbClr val="FFFFFF"/>
                </a:solidFill>
              </a14:hiddenFill>
            </a:ext>
          </a:extLst>
        </p:spPr>
      </p:pic>
      <p:sp>
        <p:nvSpPr>
          <p:cNvPr id="92165" name="AutoShape 5">
            <a:hlinkClick r:id="rId3" action="ppaction://hlinksldjump" highlightClick="1"/>
            <a:extLst>
              <a:ext uri="{FF2B5EF4-FFF2-40B4-BE49-F238E27FC236}">
                <a16:creationId xmlns:a16="http://schemas.microsoft.com/office/drawing/2014/main" id="{D9765EE8-EF81-4151-BCF3-F22D591474AA}"/>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8" name="Text Box 8">
            <a:extLst>
              <a:ext uri="{FF2B5EF4-FFF2-40B4-BE49-F238E27FC236}">
                <a16:creationId xmlns:a16="http://schemas.microsoft.com/office/drawing/2014/main" id="{BAE1CF46-AD85-46A1-AC32-FFF8735EB9DE}"/>
              </a:ext>
            </a:extLst>
          </p:cNvPr>
          <p:cNvSpPr txBox="1">
            <a:spLocks noChangeArrowheads="1"/>
          </p:cNvSpPr>
          <p:nvPr/>
        </p:nvSpPr>
        <p:spPr bwMode="auto">
          <a:xfrm>
            <a:off x="1835150" y="2492375"/>
            <a:ext cx="719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土星</a:t>
            </a:r>
          </a:p>
        </p:txBody>
      </p:sp>
      <p:pic>
        <p:nvPicPr>
          <p:cNvPr id="92169" name="Picture 9">
            <a:extLst>
              <a:ext uri="{FF2B5EF4-FFF2-40B4-BE49-F238E27FC236}">
                <a16:creationId xmlns:a16="http://schemas.microsoft.com/office/drawing/2014/main" id="{A415A86E-5118-4967-85DE-B57648928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333375"/>
            <a:ext cx="4789488" cy="2344738"/>
          </a:xfrm>
          <a:prstGeom prst="rect">
            <a:avLst/>
          </a:prstGeom>
          <a:noFill/>
          <a:extLst>
            <a:ext uri="{909E8E84-426E-40DD-AFC4-6F175D3DCCD1}">
              <a14:hiddenFill xmlns:a14="http://schemas.microsoft.com/office/drawing/2010/main">
                <a:solidFill>
                  <a:srgbClr val="FFFFFF"/>
                </a:solidFill>
              </a14:hiddenFill>
            </a:ext>
          </a:extLst>
        </p:spPr>
      </p:pic>
      <p:sp>
        <p:nvSpPr>
          <p:cNvPr id="92170" name="Text Box 10">
            <a:extLst>
              <a:ext uri="{FF2B5EF4-FFF2-40B4-BE49-F238E27FC236}">
                <a16:creationId xmlns:a16="http://schemas.microsoft.com/office/drawing/2014/main" id="{3B9C4B12-154E-4B27-ACCB-5DF9370B2639}"/>
              </a:ext>
            </a:extLst>
          </p:cNvPr>
          <p:cNvSpPr txBox="1">
            <a:spLocks noChangeArrowheads="1"/>
          </p:cNvSpPr>
          <p:nvPr/>
        </p:nvSpPr>
        <p:spPr bwMode="auto">
          <a:xfrm>
            <a:off x="2662238" y="3933825"/>
            <a:ext cx="6481762"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土星，我国古代叫“镇星”或“填星”，是太阳系的第二大行星，它的最显著特点是具有一个特别引人注目的美丽光环，。</a:t>
            </a:r>
          </a:p>
          <a:p>
            <a:pPr>
              <a:spcBef>
                <a:spcPct val="50000"/>
              </a:spcBef>
            </a:pPr>
            <a:r>
              <a:rPr lang="zh-CN" altLang="en-US"/>
              <a:t>土星环在</a:t>
            </a:r>
            <a:r>
              <a:rPr lang="en-US" altLang="zh-CN"/>
              <a:t>1659</a:t>
            </a:r>
            <a:r>
              <a:rPr lang="zh-CN" altLang="en-US"/>
              <a:t>年就被惠更斯确定了，它位于土星的赤道面上，当时观测到土星环有</a:t>
            </a:r>
            <a:r>
              <a:rPr lang="en-US" altLang="zh-CN"/>
              <a:t>5</a:t>
            </a:r>
            <a:r>
              <a:rPr lang="zh-CN" altLang="en-US"/>
              <a:t>个。</a:t>
            </a:r>
            <a:r>
              <a:rPr lang="en-US" altLang="zh-CN"/>
              <a:t>1979</a:t>
            </a:r>
            <a:r>
              <a:rPr lang="zh-CN" altLang="en-US"/>
              <a:t>年“先驱者”</a:t>
            </a:r>
            <a:r>
              <a:rPr lang="en-US" altLang="zh-CN"/>
              <a:t>11 </a:t>
            </a:r>
            <a:r>
              <a:rPr lang="zh-CN" altLang="en-US"/>
              <a:t>号又探测到</a:t>
            </a:r>
            <a:r>
              <a:rPr lang="en-US" altLang="zh-CN"/>
              <a:t>2</a:t>
            </a:r>
            <a:r>
              <a:rPr lang="zh-CN" altLang="en-US"/>
              <a:t>个新环。这些环若就近观测多是由直径</a:t>
            </a:r>
            <a:r>
              <a:rPr lang="en-US" altLang="zh-CN"/>
              <a:t>4</a:t>
            </a:r>
            <a:r>
              <a:rPr lang="zh-CN" altLang="en-US"/>
              <a:t>～</a:t>
            </a:r>
            <a:r>
              <a:rPr lang="en-US" altLang="zh-CN"/>
              <a:t>30</a:t>
            </a:r>
            <a:r>
              <a:rPr lang="zh-CN" altLang="en-US"/>
              <a:t>厘米的冰块构成。 </a:t>
            </a:r>
          </a:p>
        </p:txBody>
      </p:sp>
      <p:pic>
        <p:nvPicPr>
          <p:cNvPr id="92172" name="Picture 12" descr="21211102">
            <a:extLst>
              <a:ext uri="{FF2B5EF4-FFF2-40B4-BE49-F238E27FC236}">
                <a16:creationId xmlns:a16="http://schemas.microsoft.com/office/drawing/2014/main" id="{4C6B14DE-55EB-419F-9C2D-A808D1249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860800"/>
            <a:ext cx="2235200"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3427" name="Picture 3" descr="vg2_41">
            <a:extLst>
              <a:ext uri="{FF2B5EF4-FFF2-40B4-BE49-F238E27FC236}">
                <a16:creationId xmlns:a16="http://schemas.microsoft.com/office/drawing/2014/main" id="{2E65B75F-A936-486D-9CEC-B37A6B76A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549275"/>
            <a:ext cx="2808287" cy="2640013"/>
          </a:xfrm>
          <a:prstGeom prst="rect">
            <a:avLst/>
          </a:prstGeom>
          <a:noFill/>
          <a:extLst>
            <a:ext uri="{909E8E84-426E-40DD-AFC4-6F175D3DCCD1}">
              <a14:hiddenFill xmlns:a14="http://schemas.microsoft.com/office/drawing/2010/main">
                <a:solidFill>
                  <a:srgbClr val="FFFFFF"/>
                </a:solidFill>
              </a14:hiddenFill>
            </a:ext>
          </a:extLst>
        </p:spPr>
      </p:pic>
      <p:sp>
        <p:nvSpPr>
          <p:cNvPr id="103428" name="Text Box 4">
            <a:extLst>
              <a:ext uri="{FF2B5EF4-FFF2-40B4-BE49-F238E27FC236}">
                <a16:creationId xmlns:a16="http://schemas.microsoft.com/office/drawing/2014/main" id="{03DFBF83-B5E9-45D2-B1C5-2B07BF6E7E8B}"/>
              </a:ext>
            </a:extLst>
          </p:cNvPr>
          <p:cNvSpPr txBox="1">
            <a:spLocks noChangeArrowheads="1"/>
          </p:cNvSpPr>
          <p:nvPr/>
        </p:nvSpPr>
        <p:spPr bwMode="auto">
          <a:xfrm>
            <a:off x="827088" y="4652963"/>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天王星</a:t>
            </a:r>
          </a:p>
        </p:txBody>
      </p:sp>
      <p:sp>
        <p:nvSpPr>
          <p:cNvPr id="103429" name="AutoShape 5">
            <a:hlinkClick r:id="rId3" action="ppaction://hlinksldjump" highlightClick="1"/>
            <a:extLst>
              <a:ext uri="{FF2B5EF4-FFF2-40B4-BE49-F238E27FC236}">
                <a16:creationId xmlns:a16="http://schemas.microsoft.com/office/drawing/2014/main" id="{0AA8BFD8-C6C1-48DE-A894-8F8CFF4AA163}"/>
              </a:ext>
            </a:extLst>
          </p:cNvPr>
          <p:cNvSpPr>
            <a:spLocks noChangeArrowheads="1"/>
          </p:cNvSpPr>
          <p:nvPr/>
        </p:nvSpPr>
        <p:spPr bwMode="auto">
          <a:xfrm>
            <a:off x="7315200" y="5181600"/>
            <a:ext cx="8382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458" name="Picture 10" descr="image084">
            <a:extLst>
              <a:ext uri="{FF2B5EF4-FFF2-40B4-BE49-F238E27FC236}">
                <a16:creationId xmlns:a16="http://schemas.microsoft.com/office/drawing/2014/main" id="{28AFDAED-0E84-4659-BC55-533BD37CD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3357563"/>
            <a:ext cx="2447925" cy="3167062"/>
          </a:xfrm>
          <a:prstGeom prst="rect">
            <a:avLst/>
          </a:prstGeom>
          <a:noFill/>
          <a:extLst>
            <a:ext uri="{909E8E84-426E-40DD-AFC4-6F175D3DCCD1}">
              <a14:hiddenFill xmlns:a14="http://schemas.microsoft.com/office/drawing/2010/main">
                <a:solidFill>
                  <a:srgbClr val="FFFFFF"/>
                </a:solidFill>
              </a14:hiddenFill>
            </a:ext>
          </a:extLst>
        </p:spPr>
      </p:pic>
      <p:sp>
        <p:nvSpPr>
          <p:cNvPr id="104459" name="Text Box 11">
            <a:extLst>
              <a:ext uri="{FF2B5EF4-FFF2-40B4-BE49-F238E27FC236}">
                <a16:creationId xmlns:a16="http://schemas.microsoft.com/office/drawing/2014/main" id="{12B0F8F5-397D-42A8-81EE-C47F9CC7EB3A}"/>
              </a:ext>
            </a:extLst>
          </p:cNvPr>
          <p:cNvSpPr txBox="1">
            <a:spLocks noChangeArrowheads="1"/>
          </p:cNvSpPr>
          <p:nvPr/>
        </p:nvSpPr>
        <p:spPr bwMode="auto">
          <a:xfrm>
            <a:off x="4067175" y="1052513"/>
            <a:ext cx="4321175"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 </a:t>
            </a:r>
            <a:r>
              <a:rPr lang="zh-CN" altLang="en-US"/>
              <a:t>天王星是人们早就观测到的一个天体，因显得很黯淡，人们一直把它当作恒星，直到</a:t>
            </a:r>
            <a:r>
              <a:rPr lang="en-US" altLang="zh-CN"/>
              <a:t>1781</a:t>
            </a:r>
            <a:r>
              <a:rPr lang="zh-CN" altLang="en-US"/>
              <a:t>年</a:t>
            </a:r>
            <a:r>
              <a:rPr lang="en-US" altLang="zh-CN"/>
              <a:t>3</a:t>
            </a:r>
            <a:r>
              <a:rPr lang="zh-CN" altLang="en-US"/>
              <a:t>月</a:t>
            </a:r>
            <a:r>
              <a:rPr lang="en-US" altLang="zh-CN"/>
              <a:t>13</a:t>
            </a:r>
            <a:r>
              <a:rPr lang="zh-CN" altLang="en-US"/>
              <a:t>日被天文爱好者威廉</a:t>
            </a:r>
            <a:r>
              <a:rPr lang="en-US" altLang="zh-CN"/>
              <a:t>•</a:t>
            </a:r>
            <a:r>
              <a:rPr lang="zh-CN" altLang="en-US"/>
              <a:t>赫歇尔发现，。</a:t>
            </a:r>
          </a:p>
          <a:p>
            <a:pPr>
              <a:spcBef>
                <a:spcPct val="50000"/>
              </a:spcBef>
            </a:pPr>
            <a:r>
              <a:rPr lang="zh-CN" altLang="en-US"/>
              <a:t> 天王星自转比较特殊，是躺着旋转，横着打滚。 </a:t>
            </a:r>
          </a:p>
          <a:p>
            <a:pPr>
              <a:spcBef>
                <a:spcPct val="50000"/>
              </a:spcBef>
            </a:pPr>
            <a:r>
              <a:rPr lang="zh-CN" altLang="en-US"/>
              <a:t>天王星也有环带，也有多颗卫星环绕。</a:t>
            </a:r>
          </a:p>
        </p:txBody>
      </p:sp>
    </p:spTree>
  </p:cSld>
  <p:clrMapOvr>
    <a:masterClrMapping/>
  </p:clrMapOvr>
  <p:transition>
    <p:push dir="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1" name="Text Box 1027">
            <a:extLst>
              <a:ext uri="{FF2B5EF4-FFF2-40B4-BE49-F238E27FC236}">
                <a16:creationId xmlns:a16="http://schemas.microsoft.com/office/drawing/2014/main" id="{D1C0D7AA-0440-49AC-B033-DD9174E861EE}"/>
              </a:ext>
            </a:extLst>
          </p:cNvPr>
          <p:cNvSpPr txBox="1">
            <a:spLocks noChangeArrowheads="1"/>
          </p:cNvSpPr>
          <p:nvPr/>
        </p:nvSpPr>
        <p:spPr bwMode="auto">
          <a:xfrm>
            <a:off x="4876800" y="14478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t>海王星</a:t>
            </a:r>
            <a:r>
              <a:rPr lang="en-US" altLang="zh-CN" sz="1600"/>
              <a:t>,</a:t>
            </a:r>
            <a:r>
              <a:rPr lang="zh-CN" altLang="en-US" sz="1600">
                <a:latin typeface="宋体" panose="02010600030101010101" pitchFamily="2" charset="-122"/>
              </a:rPr>
              <a:t>旅行者</a:t>
            </a:r>
            <a:r>
              <a:rPr lang="en-US" altLang="zh-CN" sz="1600"/>
              <a:t>2</a:t>
            </a:r>
            <a:r>
              <a:rPr lang="zh-CN" altLang="en-US" sz="1600">
                <a:latin typeface="宋体" panose="02010600030101010101" pitchFamily="2" charset="-122"/>
              </a:rPr>
              <a:t>号拍摄</a:t>
            </a:r>
            <a:r>
              <a:rPr lang="zh-CN" altLang="en-US"/>
              <a:t> </a:t>
            </a:r>
          </a:p>
        </p:txBody>
      </p:sp>
      <p:sp>
        <p:nvSpPr>
          <p:cNvPr id="104452" name="AutoShape 1028">
            <a:hlinkClick r:id="rId2" action="ppaction://hlinksldjump" highlightClick="1"/>
            <a:extLst>
              <a:ext uri="{FF2B5EF4-FFF2-40B4-BE49-F238E27FC236}">
                <a16:creationId xmlns:a16="http://schemas.microsoft.com/office/drawing/2014/main" id="{982534AB-B226-4BC1-98F3-1500CB413F9F}"/>
              </a:ext>
            </a:extLst>
          </p:cNvPr>
          <p:cNvSpPr>
            <a:spLocks noChangeArrowheads="1"/>
          </p:cNvSpPr>
          <p:nvPr/>
        </p:nvSpPr>
        <p:spPr bwMode="auto">
          <a:xfrm>
            <a:off x="7620000" y="5181600"/>
            <a:ext cx="914400" cy="6858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4453" name="Picture 1029" descr="海王星1">
            <a:extLst>
              <a:ext uri="{FF2B5EF4-FFF2-40B4-BE49-F238E27FC236}">
                <a16:creationId xmlns:a16="http://schemas.microsoft.com/office/drawing/2014/main" id="{B13BE3DF-5E1D-4E5D-97DE-BD6E09396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90800"/>
            <a:ext cx="2393950" cy="1790700"/>
          </a:xfrm>
          <a:prstGeom prst="rect">
            <a:avLst/>
          </a:prstGeom>
          <a:noFill/>
          <a:extLst>
            <a:ext uri="{909E8E84-426E-40DD-AFC4-6F175D3DCCD1}">
              <a14:hiddenFill xmlns:a14="http://schemas.microsoft.com/office/drawing/2010/main">
                <a:solidFill>
                  <a:srgbClr val="FFFFFF"/>
                </a:solidFill>
              </a14:hiddenFill>
            </a:ext>
          </a:extLst>
        </p:spPr>
      </p:pic>
      <p:sp>
        <p:nvSpPr>
          <p:cNvPr id="104454" name="Text Box 1030">
            <a:extLst>
              <a:ext uri="{FF2B5EF4-FFF2-40B4-BE49-F238E27FC236}">
                <a16:creationId xmlns:a16="http://schemas.microsoft.com/office/drawing/2014/main" id="{3A745CF6-ED39-46A9-ADBB-C4D1803785D0}"/>
              </a:ext>
            </a:extLst>
          </p:cNvPr>
          <p:cNvSpPr txBox="1">
            <a:spLocks noChangeArrowheads="1"/>
          </p:cNvSpPr>
          <p:nvPr/>
        </p:nvSpPr>
        <p:spPr bwMode="auto">
          <a:xfrm>
            <a:off x="3810000" y="2743200"/>
            <a:ext cx="37338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哈勃太空望远镜于</a:t>
            </a:r>
            <a:r>
              <a:rPr lang="en-US" altLang="zh-CN"/>
              <a:t>1994</a:t>
            </a:r>
            <a:r>
              <a:rPr lang="zh-CN" altLang="en-US"/>
              <a:t>年</a:t>
            </a:r>
            <a:r>
              <a:rPr lang="en-US" altLang="zh-CN"/>
              <a:t>6</a:t>
            </a:r>
            <a:r>
              <a:rPr lang="zh-CN" altLang="en-US"/>
              <a:t>月</a:t>
            </a:r>
            <a:r>
              <a:rPr lang="en-US" altLang="zh-CN"/>
              <a:t>28</a:t>
            </a:r>
            <a:r>
              <a:rPr lang="zh-CN" altLang="en-US"/>
              <a:t>日拍摄的两张海王星照片。可以看见南纬</a:t>
            </a:r>
            <a:r>
              <a:rPr lang="en-US" altLang="zh-CN"/>
              <a:t>30</a:t>
            </a:r>
            <a:r>
              <a:rPr lang="zh-CN" altLang="en-US"/>
              <a:t>度和南纬</a:t>
            </a:r>
            <a:r>
              <a:rPr lang="en-US" altLang="zh-CN"/>
              <a:t>60</a:t>
            </a:r>
            <a:r>
              <a:rPr lang="zh-CN" altLang="en-US"/>
              <a:t>度的云。</a:t>
            </a:r>
            <a:r>
              <a:rPr lang="en-US" altLang="zh-CN"/>
              <a:t>1989</a:t>
            </a:r>
            <a:r>
              <a:rPr lang="zh-CN" altLang="en-US"/>
              <a:t>年旅行者二号飞过海王星时拍摄到的大小暗斑已经消失。</a:t>
            </a:r>
          </a:p>
        </p:txBody>
      </p:sp>
      <p:pic>
        <p:nvPicPr>
          <p:cNvPr id="104455" name="Picture 1031" descr="海王星3">
            <a:extLst>
              <a:ext uri="{FF2B5EF4-FFF2-40B4-BE49-F238E27FC236}">
                <a16:creationId xmlns:a16="http://schemas.microsoft.com/office/drawing/2014/main" id="{4BB42D44-FC67-4C7D-9ECA-DF265051F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95800"/>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04456" name="Text Box 1032">
            <a:extLst>
              <a:ext uri="{FF2B5EF4-FFF2-40B4-BE49-F238E27FC236}">
                <a16:creationId xmlns:a16="http://schemas.microsoft.com/office/drawing/2014/main" id="{94B42355-5ACE-4C14-AD73-CA6C8F77AD98}"/>
              </a:ext>
            </a:extLst>
          </p:cNvPr>
          <p:cNvSpPr txBox="1">
            <a:spLocks noChangeArrowheads="1"/>
          </p:cNvSpPr>
          <p:nvPr/>
        </p:nvSpPr>
        <p:spPr bwMode="auto">
          <a:xfrm>
            <a:off x="3886200" y="4419600"/>
            <a:ext cx="32766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t>哈勃太空望远镜分别于</a:t>
            </a:r>
            <a:r>
              <a:rPr lang="en-US" altLang="zh-CN" sz="1600"/>
              <a:t>1994</a:t>
            </a:r>
            <a:r>
              <a:rPr lang="zh-CN" altLang="en-US" sz="1600"/>
              <a:t>年</a:t>
            </a:r>
            <a:r>
              <a:rPr lang="en-US" altLang="zh-CN" sz="1600"/>
              <a:t>10</a:t>
            </a:r>
            <a:r>
              <a:rPr lang="zh-CN" altLang="en-US" sz="1600"/>
              <a:t>月</a:t>
            </a:r>
            <a:r>
              <a:rPr lang="en-US" altLang="zh-CN" sz="1600"/>
              <a:t>10</a:t>
            </a:r>
            <a:r>
              <a:rPr lang="zh-CN" altLang="en-US" sz="1600"/>
              <a:t>日（左上 ），</a:t>
            </a:r>
            <a:r>
              <a:rPr lang="en-US" altLang="zh-CN" sz="1600"/>
              <a:t>10</a:t>
            </a:r>
            <a:r>
              <a:rPr lang="zh-CN" altLang="en-US" sz="1600"/>
              <a:t>月</a:t>
            </a:r>
            <a:r>
              <a:rPr lang="en-US" altLang="zh-CN" sz="1600"/>
              <a:t>18</a:t>
            </a:r>
            <a:r>
              <a:rPr lang="zh-CN" altLang="en-US" sz="1600"/>
              <a:t>日（右上）和</a:t>
            </a:r>
            <a:r>
              <a:rPr lang="en-US" altLang="zh-CN" sz="1600"/>
              <a:t>11</a:t>
            </a:r>
            <a:r>
              <a:rPr lang="zh-CN" altLang="en-US" sz="1600"/>
              <a:t>月</a:t>
            </a:r>
            <a:r>
              <a:rPr lang="en-US" altLang="zh-CN" sz="1600"/>
              <a:t>2</a:t>
            </a:r>
            <a:r>
              <a:rPr lang="zh-CN" altLang="en-US" sz="1600"/>
              <a:t>日（中下）拍摄的海王星图片。图片显示在几天内海王星大气的快速变化</a:t>
            </a:r>
          </a:p>
        </p:txBody>
      </p:sp>
      <p:pic>
        <p:nvPicPr>
          <p:cNvPr id="104457" name="Picture 1033" descr="海王星2">
            <a:extLst>
              <a:ext uri="{FF2B5EF4-FFF2-40B4-BE49-F238E27FC236}">
                <a16:creationId xmlns:a16="http://schemas.microsoft.com/office/drawing/2014/main" id="{F0ABFE2A-9A49-4FB5-94E6-2ADA7461B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533400"/>
            <a:ext cx="2438400" cy="1833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90" name="AutoShape 6">
            <a:hlinkClick r:id="rId2" action="ppaction://hlinksldjump" highlightClick="1"/>
            <a:extLst>
              <a:ext uri="{FF2B5EF4-FFF2-40B4-BE49-F238E27FC236}">
                <a16:creationId xmlns:a16="http://schemas.microsoft.com/office/drawing/2014/main" id="{B2DD66F6-2E84-4C08-AB5B-BF39D0CB4816}"/>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3191" name="Picture 7" descr="冥王星1">
            <a:extLst>
              <a:ext uri="{FF2B5EF4-FFF2-40B4-BE49-F238E27FC236}">
                <a16:creationId xmlns:a16="http://schemas.microsoft.com/office/drawing/2014/main" id="{25BDD684-8445-4502-A445-A22E8C817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349500"/>
            <a:ext cx="3600450" cy="2708275"/>
          </a:xfrm>
          <a:prstGeom prst="rect">
            <a:avLst/>
          </a:prstGeom>
          <a:noFill/>
          <a:extLst>
            <a:ext uri="{909E8E84-426E-40DD-AFC4-6F175D3DCCD1}">
              <a14:hiddenFill xmlns:a14="http://schemas.microsoft.com/office/drawing/2010/main">
                <a:solidFill>
                  <a:srgbClr val="FFFFFF"/>
                </a:solidFill>
              </a14:hiddenFill>
            </a:ext>
          </a:extLst>
        </p:spPr>
      </p:pic>
      <p:sp>
        <p:nvSpPr>
          <p:cNvPr id="93192" name="Text Box 8">
            <a:extLst>
              <a:ext uri="{FF2B5EF4-FFF2-40B4-BE49-F238E27FC236}">
                <a16:creationId xmlns:a16="http://schemas.microsoft.com/office/drawing/2014/main" id="{9770ED30-FC3A-455A-AC35-F23E79792EBE}"/>
              </a:ext>
            </a:extLst>
          </p:cNvPr>
          <p:cNvSpPr txBox="1">
            <a:spLocks noChangeArrowheads="1"/>
          </p:cNvSpPr>
          <p:nvPr/>
        </p:nvSpPr>
        <p:spPr bwMode="auto">
          <a:xfrm>
            <a:off x="755650" y="5084763"/>
            <a:ext cx="38893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t>冥王星和它的卫星卡龙</a:t>
            </a:r>
          </a:p>
          <a:p>
            <a:pPr>
              <a:spcBef>
                <a:spcPct val="50000"/>
              </a:spcBef>
            </a:pPr>
            <a:r>
              <a:rPr lang="zh-CN" altLang="en-US" sz="1600" b="1">
                <a:solidFill>
                  <a:srgbClr val="FF3300"/>
                </a:solidFill>
                <a:latin typeface="宋体" panose="02010600030101010101" pitchFamily="2" charset="-122"/>
              </a:rPr>
              <a:t>左图是地面上望远镜拍摄的最好的照片；</a:t>
            </a:r>
            <a:br>
              <a:rPr lang="zh-CN" altLang="en-US" sz="1600" b="1">
                <a:solidFill>
                  <a:srgbClr val="FF3300"/>
                </a:solidFill>
                <a:latin typeface="宋体" panose="02010600030101010101" pitchFamily="2" charset="-122"/>
              </a:rPr>
            </a:br>
            <a:r>
              <a:rPr lang="zh-CN" altLang="en-US" sz="1600" b="1">
                <a:solidFill>
                  <a:srgbClr val="FF3300"/>
                </a:solidFill>
                <a:latin typeface="宋体" panose="02010600030101010101" pitchFamily="2" charset="-122"/>
              </a:rPr>
              <a:t>右图是空间望远镜图像；</a:t>
            </a:r>
            <a:br>
              <a:rPr lang="zh-CN" altLang="en-US" sz="1600" b="1">
                <a:solidFill>
                  <a:srgbClr val="FF3300"/>
                </a:solidFill>
                <a:latin typeface="宋体" panose="02010600030101010101" pitchFamily="2" charset="-122"/>
              </a:rPr>
            </a:br>
            <a:r>
              <a:rPr lang="zh-CN" altLang="en-US" sz="1600" b="1">
                <a:solidFill>
                  <a:srgbClr val="FF3300"/>
                </a:solidFill>
                <a:latin typeface="宋体" panose="02010600030101010101" pitchFamily="2" charset="-122"/>
              </a:rPr>
              <a:t>下图是它们的轨道示意图。</a:t>
            </a:r>
          </a:p>
        </p:txBody>
      </p:sp>
      <p:grpSp>
        <p:nvGrpSpPr>
          <p:cNvPr id="93193" name="Group 9">
            <a:extLst>
              <a:ext uri="{FF2B5EF4-FFF2-40B4-BE49-F238E27FC236}">
                <a16:creationId xmlns:a16="http://schemas.microsoft.com/office/drawing/2014/main" id="{E9626BBE-8F5C-45EA-94D0-C60416F174E9}"/>
              </a:ext>
            </a:extLst>
          </p:cNvPr>
          <p:cNvGrpSpPr>
            <a:grpSpLocks/>
          </p:cNvGrpSpPr>
          <p:nvPr/>
        </p:nvGrpSpPr>
        <p:grpSpPr bwMode="auto">
          <a:xfrm>
            <a:off x="4787900" y="620713"/>
            <a:ext cx="3816350" cy="5113337"/>
            <a:chOff x="2235" y="9031"/>
            <a:chExt cx="3975" cy="5825"/>
          </a:xfrm>
        </p:grpSpPr>
        <p:sp>
          <p:nvSpPr>
            <p:cNvPr id="93194" name="Text Box 10">
              <a:extLst>
                <a:ext uri="{FF2B5EF4-FFF2-40B4-BE49-F238E27FC236}">
                  <a16:creationId xmlns:a16="http://schemas.microsoft.com/office/drawing/2014/main" id="{D7616738-F674-4A30-9B0C-FA76101240B0}"/>
                </a:ext>
              </a:extLst>
            </p:cNvPr>
            <p:cNvSpPr txBox="1">
              <a:spLocks noChangeArrowheads="1"/>
            </p:cNvSpPr>
            <p:nvPr/>
          </p:nvSpPr>
          <p:spPr bwMode="auto">
            <a:xfrm>
              <a:off x="2337" y="14076"/>
              <a:ext cx="3600" cy="780"/>
            </a:xfrm>
            <a:prstGeom prst="rect">
              <a:avLst/>
            </a:prstGeom>
            <a:solidFill>
              <a:srgbClr val="FFFFFF"/>
            </a:solidFill>
            <a:ln w="9525">
              <a:solidFill>
                <a:srgbClr val="FFFFFF"/>
              </a:solidFill>
              <a:miter lim="800000"/>
              <a:headEnd/>
              <a:tailEnd/>
            </a:ln>
          </p:spPr>
          <p:txBody>
            <a:bodyPr/>
            <a:lstStyle/>
            <a:p>
              <a:pPr algn="ctr"/>
              <a:r>
                <a:rPr lang="zh-CN" altLang="en-US" sz="1600" b="1">
                  <a:solidFill>
                    <a:srgbClr val="FF3300"/>
                  </a:solidFill>
                  <a:latin typeface="Times New Roman" panose="02020603050405020304" pitchFamily="18" charset="0"/>
                </a:rPr>
                <a:t>图</a:t>
              </a:r>
              <a:r>
                <a:rPr lang="en-US" altLang="zh-CN" sz="1600" b="1">
                  <a:solidFill>
                    <a:srgbClr val="FF3300"/>
                  </a:solidFill>
                  <a:latin typeface="Times New Roman" panose="02020603050405020304" pitchFamily="18" charset="0"/>
                </a:rPr>
                <a:t>7.25  </a:t>
              </a:r>
              <a:r>
                <a:rPr lang="zh-CN" altLang="en-US" sz="1600" b="1">
                  <a:solidFill>
                    <a:srgbClr val="FF3300"/>
                  </a:solidFill>
                  <a:latin typeface="Times New Roman" panose="02020603050405020304" pitchFamily="18" charset="0"/>
                </a:rPr>
                <a:t>冥王星和卡戎（上）                  冥王星和它的三个卫星（下）</a:t>
              </a:r>
              <a:r>
                <a:rPr lang="zh-CN" altLang="en-US" b="1">
                  <a:solidFill>
                    <a:srgbClr val="000000"/>
                  </a:solidFill>
                  <a:latin typeface="Times New Roman" panose="02020603050405020304" pitchFamily="18" charset="0"/>
                </a:rPr>
                <a:t> </a:t>
              </a:r>
            </a:p>
            <a:p>
              <a:endParaRPr lang="en-US" altLang="zh-CN"/>
            </a:p>
          </p:txBody>
        </p:sp>
        <p:pic>
          <p:nvPicPr>
            <p:cNvPr id="93195" name="Picture 11">
              <a:extLst>
                <a:ext uri="{FF2B5EF4-FFF2-40B4-BE49-F238E27FC236}">
                  <a16:creationId xmlns:a16="http://schemas.microsoft.com/office/drawing/2014/main" id="{E0D6C2F1-4709-4B34-AC03-8F96D3F32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 y="9031"/>
              <a:ext cx="3975" cy="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96" name="Picture 12" descr="最大的矮行星（厄里斯）">
            <a:extLst>
              <a:ext uri="{FF2B5EF4-FFF2-40B4-BE49-F238E27FC236}">
                <a16:creationId xmlns:a16="http://schemas.microsoft.com/office/drawing/2014/main" id="{5E5FD2CE-F612-4780-B0A4-634A18DF3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76250"/>
            <a:ext cx="1150938" cy="1149350"/>
          </a:xfrm>
          <a:prstGeom prst="rect">
            <a:avLst/>
          </a:prstGeom>
          <a:noFill/>
          <a:extLst>
            <a:ext uri="{909E8E84-426E-40DD-AFC4-6F175D3DCCD1}">
              <a14:hiddenFill xmlns:a14="http://schemas.microsoft.com/office/drawing/2010/main">
                <a:solidFill>
                  <a:srgbClr val="FFFFFF"/>
                </a:solidFill>
              </a14:hiddenFill>
            </a:ext>
          </a:extLst>
        </p:spPr>
      </p:pic>
      <p:grpSp>
        <p:nvGrpSpPr>
          <p:cNvPr id="93198" name="Group 14">
            <a:extLst>
              <a:ext uri="{FF2B5EF4-FFF2-40B4-BE49-F238E27FC236}">
                <a16:creationId xmlns:a16="http://schemas.microsoft.com/office/drawing/2014/main" id="{AEBB6ADD-387D-40F1-8743-786CA639F875}"/>
              </a:ext>
            </a:extLst>
          </p:cNvPr>
          <p:cNvGrpSpPr>
            <a:grpSpLocks/>
          </p:cNvGrpSpPr>
          <p:nvPr/>
        </p:nvGrpSpPr>
        <p:grpSpPr bwMode="auto">
          <a:xfrm rot="-1525072">
            <a:off x="1331913" y="836613"/>
            <a:ext cx="2519362" cy="800100"/>
            <a:chOff x="2789" y="2568"/>
            <a:chExt cx="2858" cy="1388"/>
          </a:xfrm>
        </p:grpSpPr>
        <p:sp>
          <p:nvSpPr>
            <p:cNvPr id="93199" name="AutoShape 15">
              <a:extLst>
                <a:ext uri="{FF2B5EF4-FFF2-40B4-BE49-F238E27FC236}">
                  <a16:creationId xmlns:a16="http://schemas.microsoft.com/office/drawing/2014/main" id="{ABDA3647-8E1B-44F4-B636-6A9B1F1CB8A9}"/>
                </a:ext>
              </a:extLst>
            </p:cNvPr>
            <p:cNvSpPr>
              <a:spLocks noChangeArrowheads="1"/>
            </p:cNvSpPr>
            <p:nvPr/>
          </p:nvSpPr>
          <p:spPr bwMode="auto">
            <a:xfrm>
              <a:off x="2789" y="2568"/>
              <a:ext cx="2858" cy="1225"/>
            </a:xfrm>
            <a:prstGeom prst="wedgeEllipseCallout">
              <a:avLst>
                <a:gd name="adj1" fmla="val -49301"/>
                <a:gd name="adj2" fmla="val -71060"/>
              </a:avLst>
            </a:prstGeom>
            <a:solidFill>
              <a:schemeClr val="accent1"/>
            </a:solidFill>
            <a:ln w="38100" algn="ctr">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hlink"/>
                </a:buClr>
                <a:buSzPct val="65000"/>
                <a:buFont typeface="Wingdings" panose="05000000000000000000" pitchFamily="2" charset="2"/>
                <a:buNone/>
              </a:pPr>
              <a:endParaRPr lang="zh-CN" altLang="zh-CN" b="1">
                <a:effectLst>
                  <a:outerShdw blurRad="38100" dist="38100" dir="2700000" algn="tl">
                    <a:srgbClr val="FFFFFF"/>
                  </a:outerShdw>
                </a:effectLst>
                <a:latin typeface="Tahoma" panose="020B0604030504040204" pitchFamily="34" charset="0"/>
              </a:endParaRPr>
            </a:p>
          </p:txBody>
        </p:sp>
        <p:sp>
          <p:nvSpPr>
            <p:cNvPr id="93200" name="Text Box 16">
              <a:extLst>
                <a:ext uri="{FF2B5EF4-FFF2-40B4-BE49-F238E27FC236}">
                  <a16:creationId xmlns:a16="http://schemas.microsoft.com/office/drawing/2014/main" id="{DAA67E60-AB6F-490B-9987-A01A08C82A9A}"/>
                </a:ext>
              </a:extLst>
            </p:cNvPr>
            <p:cNvSpPr txBox="1">
              <a:spLocks noChangeArrowheads="1"/>
            </p:cNvSpPr>
            <p:nvPr/>
          </p:nvSpPr>
          <p:spPr bwMode="auto">
            <a:xfrm>
              <a:off x="2919" y="2843"/>
              <a:ext cx="2240"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DDDDD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zh-CN" altLang="en-US" b="1">
                  <a:latin typeface="Verdana" panose="020B0604030504040204" pitchFamily="34" charset="0"/>
                </a:rPr>
                <a:t>太阳系目前最大的矮行星</a:t>
              </a:r>
            </a:p>
          </p:txBody>
        </p:sp>
      </p:grpSp>
      <p:sp>
        <p:nvSpPr>
          <p:cNvPr id="93201" name="Text Box 17">
            <a:extLst>
              <a:ext uri="{FF2B5EF4-FFF2-40B4-BE49-F238E27FC236}">
                <a16:creationId xmlns:a16="http://schemas.microsoft.com/office/drawing/2014/main" id="{AA96DC1A-D91A-4351-89D6-0C4109EFDC04}"/>
              </a:ext>
            </a:extLst>
          </p:cNvPr>
          <p:cNvSpPr txBox="1">
            <a:spLocks noChangeArrowheads="1"/>
          </p:cNvSpPr>
          <p:nvPr/>
        </p:nvSpPr>
        <p:spPr bwMode="auto">
          <a:xfrm>
            <a:off x="395288" y="1628775"/>
            <a:ext cx="10080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t>艾里斯</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93198"/>
                                        </p:tgtEl>
                                        <p:attrNameLst>
                                          <p:attrName>style.visibility</p:attrName>
                                        </p:attrNameLst>
                                      </p:cBhvr>
                                      <p:to>
                                        <p:strVal val="visible"/>
                                      </p:to>
                                    </p:set>
                                    <p:animEffect transition="in" filter="slide(fromBottom)">
                                      <p:cBhvr>
                                        <p:cTn id="7" dur="500"/>
                                        <p:tgtEl>
                                          <p:spTgt spid="93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0" name="AutoShape 4">
            <a:hlinkClick r:id="" action="ppaction://hlinkshowjump?jump=nextslide" highlightClick="1"/>
            <a:extLst>
              <a:ext uri="{FF2B5EF4-FFF2-40B4-BE49-F238E27FC236}">
                <a16:creationId xmlns:a16="http://schemas.microsoft.com/office/drawing/2014/main" id="{4E99A320-7EF2-42FB-B0AC-1EB2776180EC}"/>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5" name="Rectangle 5">
            <a:extLst>
              <a:ext uri="{FF2B5EF4-FFF2-40B4-BE49-F238E27FC236}">
                <a16:creationId xmlns:a16="http://schemas.microsoft.com/office/drawing/2014/main" id="{64085905-F8E2-4949-BBD0-CF88079CE03B}"/>
              </a:ext>
            </a:extLst>
          </p:cNvPr>
          <p:cNvSpPr>
            <a:spLocks noChangeArrowheads="1"/>
          </p:cNvSpPr>
          <p:nvPr/>
        </p:nvSpPr>
        <p:spPr bwMode="auto">
          <a:xfrm>
            <a:off x="2627313" y="620713"/>
            <a:ext cx="4392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b="1">
                <a:latin typeface="Times New Roman" panose="02020603050405020304" pitchFamily="18" charset="0"/>
                <a:cs typeface="Times New Roman" panose="02020603050405020304" pitchFamily="18" charset="0"/>
              </a:rPr>
              <a:t>表</a:t>
            </a:r>
            <a:r>
              <a:rPr lang="en-US" altLang="zh-CN" sz="2400" b="1">
                <a:latin typeface="Times New Roman" panose="02020603050405020304" pitchFamily="18" charset="0"/>
                <a:cs typeface="Times New Roman" panose="02020603050405020304" pitchFamily="18" charset="0"/>
              </a:rPr>
              <a:t>7.4  </a:t>
            </a:r>
            <a:r>
              <a:rPr lang="zh-CN" altLang="en-US" sz="2400" b="1">
                <a:latin typeface="Times New Roman" panose="02020603050405020304" pitchFamily="18" charset="0"/>
                <a:cs typeface="Times New Roman" panose="02020603050405020304" pitchFamily="18" charset="0"/>
              </a:rPr>
              <a:t>太阳系大行星的卫星数</a:t>
            </a:r>
            <a:endParaRPr lang="zh-CN" altLang="en-US" sz="2400"/>
          </a:p>
        </p:txBody>
      </p:sp>
      <p:graphicFrame>
        <p:nvGraphicFramePr>
          <p:cNvPr id="56907" name="Group 587">
            <a:extLst>
              <a:ext uri="{FF2B5EF4-FFF2-40B4-BE49-F238E27FC236}">
                <a16:creationId xmlns:a16="http://schemas.microsoft.com/office/drawing/2014/main" id="{11744848-A0CE-4944-A011-457B60DA4A82}"/>
              </a:ext>
            </a:extLst>
          </p:cNvPr>
          <p:cNvGraphicFramePr>
            <a:graphicFrameLocks noGrp="1"/>
          </p:cNvGraphicFramePr>
          <p:nvPr/>
        </p:nvGraphicFramePr>
        <p:xfrm>
          <a:off x="1116013" y="1412875"/>
          <a:ext cx="6553200" cy="3438525"/>
        </p:xfrm>
        <a:graphic>
          <a:graphicData uri="http://schemas.openxmlformats.org/drawingml/2006/table">
            <a:tbl>
              <a:tblPr/>
              <a:tblGrid>
                <a:gridCol w="838200">
                  <a:extLst>
                    <a:ext uri="{9D8B030D-6E8A-4147-A177-3AD203B41FA5}">
                      <a16:colId xmlns:a16="http://schemas.microsoft.com/office/drawing/2014/main" val="3953969399"/>
                    </a:ext>
                  </a:extLst>
                </a:gridCol>
                <a:gridCol w="1325562">
                  <a:extLst>
                    <a:ext uri="{9D8B030D-6E8A-4147-A177-3AD203B41FA5}">
                      <a16:colId xmlns:a16="http://schemas.microsoft.com/office/drawing/2014/main" val="2117193121"/>
                    </a:ext>
                  </a:extLst>
                </a:gridCol>
                <a:gridCol w="1614488">
                  <a:extLst>
                    <a:ext uri="{9D8B030D-6E8A-4147-A177-3AD203B41FA5}">
                      <a16:colId xmlns:a16="http://schemas.microsoft.com/office/drawing/2014/main" val="105363744"/>
                    </a:ext>
                  </a:extLst>
                </a:gridCol>
                <a:gridCol w="1385887">
                  <a:extLst>
                    <a:ext uri="{9D8B030D-6E8A-4147-A177-3AD203B41FA5}">
                      <a16:colId xmlns:a16="http://schemas.microsoft.com/office/drawing/2014/main" val="3698726376"/>
                    </a:ext>
                  </a:extLst>
                </a:gridCol>
                <a:gridCol w="1389063">
                  <a:extLst>
                    <a:ext uri="{9D8B030D-6E8A-4147-A177-3AD203B41FA5}">
                      <a16:colId xmlns:a16="http://schemas.microsoft.com/office/drawing/2014/main" val="1426987186"/>
                    </a:ext>
                  </a:extLst>
                </a:gridCol>
              </a:tblGrid>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endParaRPr kumimoji="0" lang="zh-CN"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1899</a:t>
                      </a: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年前</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1900-1949</a:t>
                      </a: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1950-1999</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至</a:t>
                      </a: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2003</a:t>
                      </a: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年底</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0207707"/>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月球</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8789180"/>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火卫</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5903566"/>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木卫</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4516765"/>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土卫</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3409259"/>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天卫</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7168688"/>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海卫</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3198599"/>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冥卫</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43748673"/>
                  </a:ext>
                </a:extLst>
              </a:tr>
              <a:tr h="22860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合计</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29</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60</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131</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6197930"/>
                  </a:ext>
                </a:extLst>
              </a:tr>
            </a:tbl>
          </a:graphicData>
        </a:graphic>
      </p:graphicFrame>
      <p:sp>
        <p:nvSpPr>
          <p:cNvPr id="56908" name="Text Box 588">
            <a:extLst>
              <a:ext uri="{FF2B5EF4-FFF2-40B4-BE49-F238E27FC236}">
                <a16:creationId xmlns:a16="http://schemas.microsoft.com/office/drawing/2014/main" id="{8152EF0D-060D-412D-B5AB-953B77204FC7}"/>
              </a:ext>
            </a:extLst>
          </p:cNvPr>
          <p:cNvSpPr txBox="1">
            <a:spLocks noChangeArrowheads="1"/>
          </p:cNvSpPr>
          <p:nvPr/>
        </p:nvSpPr>
        <p:spPr bwMode="auto">
          <a:xfrm>
            <a:off x="539750" y="5229225"/>
            <a:ext cx="79930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说明：</a:t>
            </a:r>
            <a:r>
              <a:rPr lang="en-US" altLang="zh-CN"/>
              <a:t>2006</a:t>
            </a:r>
            <a:r>
              <a:rPr lang="zh-CN" altLang="en-US"/>
              <a:t>年</a:t>
            </a:r>
            <a:r>
              <a:rPr lang="en-US" altLang="zh-CN"/>
              <a:t>8</a:t>
            </a:r>
            <a:r>
              <a:rPr lang="zh-CN" altLang="en-US"/>
              <a:t>月把冥卫星降为矮行星后，太阳系大行星的卫星数为</a:t>
            </a:r>
            <a:r>
              <a:rPr lang="en-US" altLang="zh-CN"/>
              <a:t>130</a:t>
            </a:r>
            <a:r>
              <a:rPr lang="zh-CN" altLang="en-US"/>
              <a:t>个。</a:t>
            </a:r>
          </a:p>
        </p:txBody>
      </p:sp>
    </p:spTree>
  </p:cSld>
  <p:clrMapOvr>
    <a:masterClrMapping/>
  </p:clrMapOvr>
  <p:transition>
    <p:push dir="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4212" name="Picture 4" descr="木卫一1">
            <a:extLst>
              <a:ext uri="{FF2B5EF4-FFF2-40B4-BE49-F238E27FC236}">
                <a16:creationId xmlns:a16="http://schemas.microsoft.com/office/drawing/2014/main" id="{636F23AC-EFEB-4A7E-99FB-F5A2AB990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2735262" cy="2735263"/>
          </a:xfrm>
          <a:prstGeom prst="rect">
            <a:avLst/>
          </a:prstGeom>
          <a:noFill/>
          <a:extLst>
            <a:ext uri="{909E8E84-426E-40DD-AFC4-6F175D3DCCD1}">
              <a14:hiddenFill xmlns:a14="http://schemas.microsoft.com/office/drawing/2010/main">
                <a:solidFill>
                  <a:srgbClr val="FFFFFF"/>
                </a:solidFill>
              </a14:hiddenFill>
            </a:ext>
          </a:extLst>
        </p:spPr>
      </p:pic>
      <p:sp>
        <p:nvSpPr>
          <p:cNvPr id="94213" name="Text Box 5">
            <a:extLst>
              <a:ext uri="{FF2B5EF4-FFF2-40B4-BE49-F238E27FC236}">
                <a16:creationId xmlns:a16="http://schemas.microsoft.com/office/drawing/2014/main" id="{AF0E0907-DCFD-46CA-AAAC-EF2AC735952A}"/>
              </a:ext>
            </a:extLst>
          </p:cNvPr>
          <p:cNvSpPr txBox="1">
            <a:spLocks noChangeArrowheads="1"/>
          </p:cNvSpPr>
          <p:nvPr/>
        </p:nvSpPr>
        <p:spPr bwMode="auto">
          <a:xfrm>
            <a:off x="971550" y="48688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t>木卫一</a:t>
            </a:r>
          </a:p>
        </p:txBody>
      </p:sp>
      <p:sp>
        <p:nvSpPr>
          <p:cNvPr id="94214" name="AutoShape 6">
            <a:hlinkClick r:id="" action="ppaction://hlinkshowjump?jump=nextslide" highlightClick="1"/>
            <a:extLst>
              <a:ext uri="{FF2B5EF4-FFF2-40B4-BE49-F238E27FC236}">
                <a16:creationId xmlns:a16="http://schemas.microsoft.com/office/drawing/2014/main" id="{9ECFC707-FC32-408F-A928-6786DF0B1A8B}"/>
              </a:ext>
            </a:extLst>
          </p:cNvPr>
          <p:cNvSpPr>
            <a:spLocks noChangeArrowheads="1"/>
          </p:cNvSpPr>
          <p:nvPr/>
        </p:nvSpPr>
        <p:spPr bwMode="auto">
          <a:xfrm>
            <a:off x="7956550" y="6021388"/>
            <a:ext cx="936625"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94215" name="Picture 7" descr="0808">
            <a:extLst>
              <a:ext uri="{FF2B5EF4-FFF2-40B4-BE49-F238E27FC236}">
                <a16:creationId xmlns:a16="http://schemas.microsoft.com/office/drawing/2014/main" id="{0E38D5FC-28D6-443D-8939-BFCAA103C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620713"/>
            <a:ext cx="5014912" cy="5334000"/>
          </a:xfrm>
          <a:prstGeom prst="rect">
            <a:avLst/>
          </a:prstGeom>
          <a:noFill/>
          <a:extLst>
            <a:ext uri="{909E8E84-426E-40DD-AFC4-6F175D3DCCD1}">
              <a14:hiddenFill xmlns:a14="http://schemas.microsoft.com/office/drawing/2010/main">
                <a:solidFill>
                  <a:srgbClr val="FFFFFF"/>
                </a:solidFill>
              </a14:hiddenFill>
            </a:ext>
          </a:extLst>
        </p:spPr>
      </p:pic>
      <p:sp>
        <p:nvSpPr>
          <p:cNvPr id="94216" name="Text Box 8">
            <a:extLst>
              <a:ext uri="{FF2B5EF4-FFF2-40B4-BE49-F238E27FC236}">
                <a16:creationId xmlns:a16="http://schemas.microsoft.com/office/drawing/2014/main" id="{5F95B15A-3D9B-43E3-98FA-5730F5C4CCBF}"/>
              </a:ext>
            </a:extLst>
          </p:cNvPr>
          <p:cNvSpPr txBox="1">
            <a:spLocks noChangeArrowheads="1"/>
          </p:cNvSpPr>
          <p:nvPr/>
        </p:nvSpPr>
        <p:spPr bwMode="auto">
          <a:xfrm>
            <a:off x="8027988" y="2924175"/>
            <a:ext cx="5746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木卫二</a:t>
            </a:r>
          </a:p>
        </p:txBody>
      </p:sp>
      <p:sp>
        <p:nvSpPr>
          <p:cNvPr id="94217" name="Text Box 9">
            <a:extLst>
              <a:ext uri="{FF2B5EF4-FFF2-40B4-BE49-F238E27FC236}">
                <a16:creationId xmlns:a16="http://schemas.microsoft.com/office/drawing/2014/main" id="{51453B19-491D-483D-9B79-11B089319B1A}"/>
              </a:ext>
            </a:extLst>
          </p:cNvPr>
          <p:cNvSpPr txBox="1">
            <a:spLocks noChangeArrowheads="1"/>
          </p:cNvSpPr>
          <p:nvPr/>
        </p:nvSpPr>
        <p:spPr bwMode="auto">
          <a:xfrm>
            <a:off x="5867400" y="1268413"/>
            <a:ext cx="22320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1996</a:t>
            </a:r>
            <a:r>
              <a:rPr lang="zh-CN" altLang="en-US" sz="2400"/>
              <a:t>年“伽利略号”飞船拍摄的木卫二照片</a:t>
            </a:r>
          </a:p>
        </p:txBody>
      </p:sp>
      <p:sp>
        <p:nvSpPr>
          <p:cNvPr id="94218" name="Text Box 10">
            <a:extLst>
              <a:ext uri="{FF2B5EF4-FFF2-40B4-BE49-F238E27FC236}">
                <a16:creationId xmlns:a16="http://schemas.microsoft.com/office/drawing/2014/main" id="{7CE9533C-FD03-4E3F-B634-74DAE96B8931}"/>
              </a:ext>
            </a:extLst>
          </p:cNvPr>
          <p:cNvSpPr txBox="1">
            <a:spLocks noChangeArrowheads="1"/>
          </p:cNvSpPr>
          <p:nvPr/>
        </p:nvSpPr>
        <p:spPr bwMode="auto">
          <a:xfrm>
            <a:off x="0" y="333375"/>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ea typeface="华文隶书" panose="02010800040101010101" pitchFamily="2" charset="-122"/>
              </a:rPr>
              <a:t>卫星例子：</a:t>
            </a:r>
          </a:p>
        </p:txBody>
      </p:sp>
    </p:spTree>
  </p:cSld>
  <p:clrMapOvr>
    <a:masterClrMapping/>
  </p:clrMapOvr>
  <p:transition>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6" name="Picture 4" descr="火星卫星">
            <a:extLst>
              <a:ext uri="{FF2B5EF4-FFF2-40B4-BE49-F238E27FC236}">
                <a16:creationId xmlns:a16="http://schemas.microsoft.com/office/drawing/2014/main" id="{B7F15FAF-8E0F-4E17-AEEC-3A0F5A8EE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65150"/>
            <a:ext cx="2662238" cy="2003425"/>
          </a:xfrm>
          <a:prstGeom prst="rect">
            <a:avLst/>
          </a:prstGeom>
          <a:noFill/>
          <a:extLst>
            <a:ext uri="{909E8E84-426E-40DD-AFC4-6F175D3DCCD1}">
              <a14:hiddenFill xmlns:a14="http://schemas.microsoft.com/office/drawing/2010/main">
                <a:solidFill>
                  <a:srgbClr val="FFFFFF"/>
                </a:solidFill>
              </a14:hiddenFill>
            </a:ext>
          </a:extLst>
        </p:spPr>
      </p:pic>
      <p:sp>
        <p:nvSpPr>
          <p:cNvPr id="131077" name="Text Box 5">
            <a:extLst>
              <a:ext uri="{FF2B5EF4-FFF2-40B4-BE49-F238E27FC236}">
                <a16:creationId xmlns:a16="http://schemas.microsoft.com/office/drawing/2014/main" id="{178EC6F2-04D6-45D6-A81A-EFA65E292361}"/>
              </a:ext>
            </a:extLst>
          </p:cNvPr>
          <p:cNvSpPr txBox="1">
            <a:spLocks noChangeArrowheads="1"/>
          </p:cNvSpPr>
          <p:nvPr/>
        </p:nvSpPr>
        <p:spPr bwMode="auto">
          <a:xfrm>
            <a:off x="900113" y="3284538"/>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火星卫星</a:t>
            </a:r>
          </a:p>
        </p:txBody>
      </p:sp>
      <p:pic>
        <p:nvPicPr>
          <p:cNvPr id="131079" name="Picture 7" descr="土卫六">
            <a:extLst>
              <a:ext uri="{FF2B5EF4-FFF2-40B4-BE49-F238E27FC236}">
                <a16:creationId xmlns:a16="http://schemas.microsoft.com/office/drawing/2014/main" id="{D81EE9B6-1829-493C-B470-B52E6B71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187575"/>
            <a:ext cx="2952750" cy="2220913"/>
          </a:xfrm>
          <a:prstGeom prst="rect">
            <a:avLst/>
          </a:prstGeom>
          <a:noFill/>
          <a:extLst>
            <a:ext uri="{909E8E84-426E-40DD-AFC4-6F175D3DCCD1}">
              <a14:hiddenFill xmlns:a14="http://schemas.microsoft.com/office/drawing/2010/main">
                <a:solidFill>
                  <a:srgbClr val="FFFFFF"/>
                </a:solidFill>
              </a14:hiddenFill>
            </a:ext>
          </a:extLst>
        </p:spPr>
      </p:pic>
      <p:sp>
        <p:nvSpPr>
          <p:cNvPr id="131080" name="Text Box 8">
            <a:extLst>
              <a:ext uri="{FF2B5EF4-FFF2-40B4-BE49-F238E27FC236}">
                <a16:creationId xmlns:a16="http://schemas.microsoft.com/office/drawing/2014/main" id="{857E2CD0-4967-4829-90D9-B09D325F5A2F}"/>
              </a:ext>
            </a:extLst>
          </p:cNvPr>
          <p:cNvSpPr txBox="1">
            <a:spLocks noChangeArrowheads="1"/>
          </p:cNvSpPr>
          <p:nvPr/>
        </p:nvSpPr>
        <p:spPr bwMode="auto">
          <a:xfrm>
            <a:off x="3779838" y="4581525"/>
            <a:ext cx="1511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土卫六</a:t>
            </a:r>
          </a:p>
        </p:txBody>
      </p:sp>
      <p:pic>
        <p:nvPicPr>
          <p:cNvPr id="131081" name="Picture 9" descr="伽利略卫星">
            <a:extLst>
              <a:ext uri="{FF2B5EF4-FFF2-40B4-BE49-F238E27FC236}">
                <a16:creationId xmlns:a16="http://schemas.microsoft.com/office/drawing/2014/main" id="{A79AB344-A1D7-48D1-ADF3-075314D02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032125"/>
            <a:ext cx="2881312" cy="2168525"/>
          </a:xfrm>
          <a:prstGeom prst="rect">
            <a:avLst/>
          </a:prstGeom>
          <a:noFill/>
          <a:extLst>
            <a:ext uri="{909E8E84-426E-40DD-AFC4-6F175D3DCCD1}">
              <a14:hiddenFill xmlns:a14="http://schemas.microsoft.com/office/drawing/2010/main">
                <a:solidFill>
                  <a:srgbClr val="FFFFFF"/>
                </a:solidFill>
              </a14:hiddenFill>
            </a:ext>
          </a:extLst>
        </p:spPr>
      </p:pic>
      <p:sp>
        <p:nvSpPr>
          <p:cNvPr id="131082" name="Text Box 10">
            <a:extLst>
              <a:ext uri="{FF2B5EF4-FFF2-40B4-BE49-F238E27FC236}">
                <a16:creationId xmlns:a16="http://schemas.microsoft.com/office/drawing/2014/main" id="{7037A763-C3B3-43D2-9A32-E2E1AB009647}"/>
              </a:ext>
            </a:extLst>
          </p:cNvPr>
          <p:cNvSpPr txBox="1">
            <a:spLocks noChangeArrowheads="1"/>
          </p:cNvSpPr>
          <p:nvPr/>
        </p:nvSpPr>
        <p:spPr bwMode="auto">
          <a:xfrm>
            <a:off x="6948488" y="5516563"/>
            <a:ext cx="16557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伽利略卫星</a:t>
            </a:r>
          </a:p>
        </p:txBody>
      </p:sp>
      <p:sp>
        <p:nvSpPr>
          <p:cNvPr id="131084" name="AutoShape 12">
            <a:hlinkClick r:id="rId5" action="ppaction://hlinksldjump" highlightClick="1"/>
            <a:extLst>
              <a:ext uri="{FF2B5EF4-FFF2-40B4-BE49-F238E27FC236}">
                <a16:creationId xmlns:a16="http://schemas.microsoft.com/office/drawing/2014/main" id="{C31B2092-95DD-4B7A-AE88-AD5E881B3255}"/>
              </a:ext>
            </a:extLst>
          </p:cNvPr>
          <p:cNvSpPr>
            <a:spLocks noChangeArrowheads="1"/>
          </p:cNvSpPr>
          <p:nvPr/>
        </p:nvSpPr>
        <p:spPr bwMode="auto">
          <a:xfrm>
            <a:off x="8496300" y="6092825"/>
            <a:ext cx="647700" cy="431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1027">
            <a:extLst>
              <a:ext uri="{FF2B5EF4-FFF2-40B4-BE49-F238E27FC236}">
                <a16:creationId xmlns:a16="http://schemas.microsoft.com/office/drawing/2014/main" id="{DEC1E327-DA66-4075-9F7F-1C3A33AADE59}"/>
              </a:ext>
            </a:extLst>
          </p:cNvPr>
          <p:cNvSpPr txBox="1">
            <a:spLocks noChangeArrowheads="1"/>
          </p:cNvSpPr>
          <p:nvPr/>
        </p:nvSpPr>
        <p:spPr bwMode="auto">
          <a:xfrm>
            <a:off x="3132138" y="486886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  </a:t>
            </a:r>
            <a:r>
              <a:rPr lang="zh-CN" altLang="en-US" sz="2400"/>
              <a:t>天外来客－－陨石</a:t>
            </a:r>
          </a:p>
        </p:txBody>
      </p:sp>
      <p:sp>
        <p:nvSpPr>
          <p:cNvPr id="56324" name="AutoShape 1028">
            <a:hlinkClick r:id="rId3" action="ppaction://hlinksldjump" highlightClick="1"/>
            <a:extLst>
              <a:ext uri="{FF2B5EF4-FFF2-40B4-BE49-F238E27FC236}">
                <a16:creationId xmlns:a16="http://schemas.microsoft.com/office/drawing/2014/main" id="{8BFE15B6-C75F-4BA9-A8FE-A7A02DDB4E74}"/>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230" name="Picture 6" descr="image100">
            <a:extLst>
              <a:ext uri="{FF2B5EF4-FFF2-40B4-BE49-F238E27FC236}">
                <a16:creationId xmlns:a16="http://schemas.microsoft.com/office/drawing/2014/main" id="{F8650B41-DD54-4D72-A4D3-1F7651ECA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908050"/>
            <a:ext cx="4464050" cy="384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0" name="AutoShape 4">
            <a:hlinkClick r:id="rId2" action="ppaction://hlinksldjump" highlightClick="1"/>
            <a:extLst>
              <a:ext uri="{FF2B5EF4-FFF2-40B4-BE49-F238E27FC236}">
                <a16:creationId xmlns:a16="http://schemas.microsoft.com/office/drawing/2014/main" id="{E81BC4BE-02D4-4D69-874D-3203CD07C8A7}"/>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422" name="Picture 6">
            <a:extLst>
              <a:ext uri="{FF2B5EF4-FFF2-40B4-BE49-F238E27FC236}">
                <a16:creationId xmlns:a16="http://schemas.microsoft.com/office/drawing/2014/main" id="{2911896F-725E-4869-8D69-4BA641537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060575"/>
            <a:ext cx="421163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 Box 7">
            <a:extLst>
              <a:ext uri="{FF2B5EF4-FFF2-40B4-BE49-F238E27FC236}">
                <a16:creationId xmlns:a16="http://schemas.microsoft.com/office/drawing/2014/main" id="{8A5DF699-24AD-40CC-85C2-5749C353DFDD}"/>
              </a:ext>
            </a:extLst>
          </p:cNvPr>
          <p:cNvSpPr txBox="1">
            <a:spLocks noChangeArrowheads="1"/>
          </p:cNvSpPr>
          <p:nvPr/>
        </p:nvSpPr>
        <p:spPr bwMode="auto">
          <a:xfrm>
            <a:off x="1692275" y="4724400"/>
            <a:ext cx="331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美国亚利桑那陨石坑</a:t>
            </a:r>
          </a:p>
        </p:txBody>
      </p:sp>
      <p:pic>
        <p:nvPicPr>
          <p:cNvPr id="60424" name="Picture 8" descr="陨石坑200511">
            <a:extLst>
              <a:ext uri="{FF2B5EF4-FFF2-40B4-BE49-F238E27FC236}">
                <a16:creationId xmlns:a16="http://schemas.microsoft.com/office/drawing/2014/main" id="{EB3187F1-ABDB-4D43-964B-366AF03EA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3375"/>
            <a:ext cx="5184775" cy="4332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4A5DD578-8876-42A6-9CCA-6EB50086A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25538"/>
            <a:ext cx="58324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3">
            <a:extLst>
              <a:ext uri="{FF2B5EF4-FFF2-40B4-BE49-F238E27FC236}">
                <a16:creationId xmlns:a16="http://schemas.microsoft.com/office/drawing/2014/main" id="{A290327A-608E-4176-B5DB-5A5E10EBAE60}"/>
              </a:ext>
            </a:extLst>
          </p:cNvPr>
          <p:cNvSpPr txBox="1">
            <a:spLocks noChangeArrowheads="1"/>
          </p:cNvSpPr>
          <p:nvPr/>
        </p:nvSpPr>
        <p:spPr bwMode="auto">
          <a:xfrm>
            <a:off x="3059113" y="5516563"/>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流星现象</a:t>
            </a:r>
          </a:p>
        </p:txBody>
      </p:sp>
      <p:sp>
        <p:nvSpPr>
          <p:cNvPr id="58372" name="AutoShape 4">
            <a:hlinkClick r:id="rId3" action="ppaction://hlinksldjump" highlightClick="1"/>
            <a:extLst>
              <a:ext uri="{FF2B5EF4-FFF2-40B4-BE49-F238E27FC236}">
                <a16:creationId xmlns:a16="http://schemas.microsoft.com/office/drawing/2014/main" id="{C2CC8DFA-7A48-4B62-8B4C-924EEF8B1C0A}"/>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61" name="Picture 5" descr="太阳磁场">
            <a:extLst>
              <a:ext uri="{FF2B5EF4-FFF2-40B4-BE49-F238E27FC236}">
                <a16:creationId xmlns:a16="http://schemas.microsoft.com/office/drawing/2014/main" id="{CA7A830D-6223-4ED1-BEC5-DBE469A23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68413"/>
            <a:ext cx="8099425" cy="3194050"/>
          </a:xfrm>
          <a:prstGeom prst="rect">
            <a:avLst/>
          </a:prstGeom>
          <a:noFill/>
          <a:extLst>
            <a:ext uri="{909E8E84-426E-40DD-AFC4-6F175D3DCCD1}">
              <a14:hiddenFill xmlns:a14="http://schemas.microsoft.com/office/drawing/2010/main">
                <a:solidFill>
                  <a:srgbClr val="FFFFFF"/>
                </a:solidFill>
              </a14:hiddenFill>
            </a:ext>
          </a:extLst>
        </p:spPr>
      </p:pic>
      <p:sp>
        <p:nvSpPr>
          <p:cNvPr id="147462" name="Text Box 6">
            <a:extLst>
              <a:ext uri="{FF2B5EF4-FFF2-40B4-BE49-F238E27FC236}">
                <a16:creationId xmlns:a16="http://schemas.microsoft.com/office/drawing/2014/main" id="{1C578DE8-A20C-4D38-B483-A263304C3F7E}"/>
              </a:ext>
            </a:extLst>
          </p:cNvPr>
          <p:cNvSpPr txBox="1">
            <a:spLocks noChangeArrowheads="1"/>
          </p:cNvSpPr>
          <p:nvPr/>
        </p:nvSpPr>
        <p:spPr bwMode="auto">
          <a:xfrm>
            <a:off x="2195513" y="4724400"/>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太阳活动起源假说</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5" name="Text Box 3">
            <a:extLst>
              <a:ext uri="{FF2B5EF4-FFF2-40B4-BE49-F238E27FC236}">
                <a16:creationId xmlns:a16="http://schemas.microsoft.com/office/drawing/2014/main" id="{0481775B-5A55-4E90-88A1-B3A7EFD4420A}"/>
              </a:ext>
            </a:extLst>
          </p:cNvPr>
          <p:cNvSpPr txBox="1">
            <a:spLocks noChangeArrowheads="1"/>
          </p:cNvSpPr>
          <p:nvPr/>
        </p:nvSpPr>
        <p:spPr bwMode="auto">
          <a:xfrm>
            <a:off x="3851275" y="5661025"/>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p>
        </p:txBody>
      </p:sp>
      <p:sp>
        <p:nvSpPr>
          <p:cNvPr id="59396" name="AutoShape 4">
            <a:hlinkClick r:id="rId2" action="ppaction://hlinksldjump" highlightClick="1"/>
            <a:extLst>
              <a:ext uri="{FF2B5EF4-FFF2-40B4-BE49-F238E27FC236}">
                <a16:creationId xmlns:a16="http://schemas.microsoft.com/office/drawing/2014/main" id="{01E0FA1F-C7FA-430B-88FA-BBE1269B5330}"/>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9397" name="Picture 5" descr="流星图">
            <a:extLst>
              <a:ext uri="{FF2B5EF4-FFF2-40B4-BE49-F238E27FC236}">
                <a16:creationId xmlns:a16="http://schemas.microsoft.com/office/drawing/2014/main" id="{10B3C67B-9B5A-46FF-8647-56213DE48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025" y="1341438"/>
            <a:ext cx="2790825" cy="3240087"/>
          </a:xfrm>
          <a:prstGeom prst="rect">
            <a:avLst/>
          </a:prstGeom>
          <a:noFill/>
          <a:extLst>
            <a:ext uri="{909E8E84-426E-40DD-AFC4-6F175D3DCCD1}">
              <a14:hiddenFill xmlns:a14="http://schemas.microsoft.com/office/drawing/2010/main">
                <a:solidFill>
                  <a:srgbClr val="FFFFFF"/>
                </a:solidFill>
              </a14:hiddenFill>
            </a:ext>
          </a:extLst>
        </p:spPr>
      </p:pic>
      <p:pic>
        <p:nvPicPr>
          <p:cNvPr id="59398" name="Picture 6">
            <a:extLst>
              <a:ext uri="{FF2B5EF4-FFF2-40B4-BE49-F238E27FC236}">
                <a16:creationId xmlns:a16="http://schemas.microsoft.com/office/drawing/2014/main" id="{1C6CED3B-7C56-4B25-8EED-B3A80B31E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268413"/>
            <a:ext cx="3889375" cy="3373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2" name="AutoShape 4">
            <a:hlinkClick r:id="rId3" action="ppaction://hlinksldjump" highlightClick="1"/>
            <a:extLst>
              <a:ext uri="{FF2B5EF4-FFF2-40B4-BE49-F238E27FC236}">
                <a16:creationId xmlns:a16="http://schemas.microsoft.com/office/drawing/2014/main" id="{2D87538B-C2FD-426C-B486-31B1CABA6781}"/>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6" name="Text Box 8">
            <a:extLst>
              <a:ext uri="{FF2B5EF4-FFF2-40B4-BE49-F238E27FC236}">
                <a16:creationId xmlns:a16="http://schemas.microsoft.com/office/drawing/2014/main" id="{2B41059D-0A4C-49EF-B7A7-00F862B680E6}"/>
              </a:ext>
            </a:extLst>
          </p:cNvPr>
          <p:cNvSpPr txBox="1">
            <a:spLocks noChangeArrowheads="1"/>
          </p:cNvSpPr>
          <p:nvPr/>
        </p:nvSpPr>
        <p:spPr bwMode="auto">
          <a:xfrm>
            <a:off x="1752600" y="3581400"/>
            <a:ext cx="17526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t>小行星</a:t>
            </a:r>
            <a:r>
              <a:rPr lang="en-US" altLang="zh-CN" sz="1600"/>
              <a:t>Ida</a:t>
            </a:r>
            <a:r>
              <a:rPr lang="zh-CN" altLang="en-US" sz="1600"/>
              <a:t>和它的卫星，伽利略号探测器摄于</a:t>
            </a:r>
            <a:r>
              <a:rPr lang="en-US" altLang="zh-CN" sz="1600"/>
              <a:t>1993</a:t>
            </a:r>
            <a:r>
              <a:rPr lang="zh-CN" altLang="en-US" sz="1600"/>
              <a:t>年</a:t>
            </a:r>
            <a:r>
              <a:rPr lang="en-US" altLang="zh-CN" sz="1600"/>
              <a:t>8</a:t>
            </a:r>
            <a:r>
              <a:rPr lang="zh-CN" altLang="en-US" sz="1600"/>
              <a:t>月</a:t>
            </a:r>
            <a:r>
              <a:rPr lang="en-US" altLang="zh-CN" sz="1600"/>
              <a:t>28</a:t>
            </a:r>
            <a:r>
              <a:rPr lang="zh-CN" altLang="en-US" sz="1600"/>
              <a:t>日</a:t>
            </a:r>
          </a:p>
        </p:txBody>
      </p:sp>
      <p:pic>
        <p:nvPicPr>
          <p:cNvPr id="68617" name="Picture 9" descr="小行星1">
            <a:extLst>
              <a:ext uri="{FF2B5EF4-FFF2-40B4-BE49-F238E27FC236}">
                <a16:creationId xmlns:a16="http://schemas.microsoft.com/office/drawing/2014/main" id="{C31F626B-0139-42F0-9A98-2E30F3FE6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3400"/>
            <a:ext cx="2622550" cy="1973263"/>
          </a:xfrm>
          <a:prstGeom prst="rect">
            <a:avLst/>
          </a:prstGeom>
          <a:noFill/>
          <a:extLst>
            <a:ext uri="{909E8E84-426E-40DD-AFC4-6F175D3DCCD1}">
              <a14:hiddenFill xmlns:a14="http://schemas.microsoft.com/office/drawing/2010/main">
                <a:solidFill>
                  <a:srgbClr val="FFFFFF"/>
                </a:solidFill>
              </a14:hiddenFill>
            </a:ext>
          </a:extLst>
        </p:spPr>
      </p:pic>
      <p:sp>
        <p:nvSpPr>
          <p:cNvPr id="68618" name="Text Box 10">
            <a:extLst>
              <a:ext uri="{FF2B5EF4-FFF2-40B4-BE49-F238E27FC236}">
                <a16:creationId xmlns:a16="http://schemas.microsoft.com/office/drawing/2014/main" id="{5999E81C-C565-4D4E-8F75-15F0C5053106}"/>
              </a:ext>
            </a:extLst>
          </p:cNvPr>
          <p:cNvSpPr txBox="1">
            <a:spLocks noChangeArrowheads="1"/>
          </p:cNvSpPr>
          <p:nvPr/>
        </p:nvSpPr>
        <p:spPr bwMode="auto">
          <a:xfrm>
            <a:off x="3657600" y="1219200"/>
            <a:ext cx="403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latin typeface="宋体" panose="02010600030101010101" pitchFamily="2" charset="-122"/>
              </a:rPr>
              <a:t>小行星</a:t>
            </a:r>
            <a:r>
              <a:rPr lang="en-US" altLang="zh-CN" sz="1600"/>
              <a:t>Gaspra,1991</a:t>
            </a:r>
            <a:r>
              <a:rPr lang="zh-CN" altLang="en-US" sz="1600">
                <a:latin typeface="宋体" panose="02010600030101010101" pitchFamily="2" charset="-122"/>
              </a:rPr>
              <a:t>年伽利略号探测器拍摄</a:t>
            </a:r>
          </a:p>
        </p:txBody>
      </p:sp>
      <p:pic>
        <p:nvPicPr>
          <p:cNvPr id="68619" name="Picture 11" descr="小行星和其卫星">
            <a:extLst>
              <a:ext uri="{FF2B5EF4-FFF2-40B4-BE49-F238E27FC236}">
                <a16:creationId xmlns:a16="http://schemas.microsoft.com/office/drawing/2014/main" id="{652E3A54-CA2F-4EDD-B9FE-7573B06B1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2133600"/>
            <a:ext cx="4419600" cy="3314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0240516F-3735-4315-8B86-A35C79DAC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268413"/>
            <a:ext cx="48958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a:extLst>
              <a:ext uri="{FF2B5EF4-FFF2-40B4-BE49-F238E27FC236}">
                <a16:creationId xmlns:a16="http://schemas.microsoft.com/office/drawing/2014/main" id="{3BB5BB94-9E4B-46A9-81FF-BC84EBC76917}"/>
              </a:ext>
            </a:extLst>
          </p:cNvPr>
          <p:cNvSpPr txBox="1">
            <a:spLocks noChangeArrowheads="1"/>
          </p:cNvSpPr>
          <p:nvPr/>
        </p:nvSpPr>
        <p:spPr bwMode="auto">
          <a:xfrm>
            <a:off x="2916238" y="5661025"/>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t>哈雷彗星</a:t>
            </a:r>
            <a:r>
              <a:rPr lang="zh-CN" altLang="en-US"/>
              <a:t> </a:t>
            </a:r>
          </a:p>
        </p:txBody>
      </p:sp>
      <p:sp>
        <p:nvSpPr>
          <p:cNvPr id="52229" name="AutoShape 5">
            <a:hlinkClick r:id="" action="ppaction://hlinkshowjump?jump=nextslide" highlightClick="1"/>
            <a:extLst>
              <a:ext uri="{FF2B5EF4-FFF2-40B4-BE49-F238E27FC236}">
                <a16:creationId xmlns:a16="http://schemas.microsoft.com/office/drawing/2014/main" id="{52174D31-0F41-47F5-B2BC-06139A0924BD}"/>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5474" name="Picture 2" descr="COART14">
            <a:extLst>
              <a:ext uri="{FF2B5EF4-FFF2-40B4-BE49-F238E27FC236}">
                <a16:creationId xmlns:a16="http://schemas.microsoft.com/office/drawing/2014/main" id="{A464C1F4-C042-462D-B2D3-BFE7885E9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09600"/>
            <a:ext cx="4346575" cy="5618163"/>
          </a:xfrm>
          <a:prstGeom prst="rect">
            <a:avLst/>
          </a:prstGeom>
          <a:noFill/>
          <a:extLst>
            <a:ext uri="{909E8E84-426E-40DD-AFC4-6F175D3DCCD1}">
              <a14:hiddenFill xmlns:a14="http://schemas.microsoft.com/office/drawing/2010/main">
                <a:solidFill>
                  <a:srgbClr val="FFFFFF"/>
                </a:solidFill>
              </a14:hiddenFill>
            </a:ext>
          </a:extLst>
        </p:spPr>
      </p:pic>
      <p:sp>
        <p:nvSpPr>
          <p:cNvPr id="105475" name="Text Box 3">
            <a:extLst>
              <a:ext uri="{FF2B5EF4-FFF2-40B4-BE49-F238E27FC236}">
                <a16:creationId xmlns:a16="http://schemas.microsoft.com/office/drawing/2014/main" id="{7435A97E-D8CF-44A9-8853-505802F8EFD2}"/>
              </a:ext>
            </a:extLst>
          </p:cNvPr>
          <p:cNvSpPr txBox="1">
            <a:spLocks noChangeArrowheads="1"/>
          </p:cNvSpPr>
          <p:nvPr/>
        </p:nvSpPr>
        <p:spPr bwMode="auto">
          <a:xfrm>
            <a:off x="6858000" y="2209800"/>
            <a:ext cx="381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海尔波普彗星</a:t>
            </a:r>
          </a:p>
        </p:txBody>
      </p:sp>
      <p:sp>
        <p:nvSpPr>
          <p:cNvPr id="105476" name="AutoShape 4">
            <a:hlinkClick r:id="" action="ppaction://hlinkshowjump?jump=nextslide" highlightClick="1"/>
            <a:extLst>
              <a:ext uri="{FF2B5EF4-FFF2-40B4-BE49-F238E27FC236}">
                <a16:creationId xmlns:a16="http://schemas.microsoft.com/office/drawing/2014/main" id="{EBB4BE6F-93FC-4602-8CDF-7B8DE0B2D2A2}"/>
              </a:ext>
            </a:extLst>
          </p:cNvPr>
          <p:cNvSpPr>
            <a:spLocks noChangeArrowheads="1"/>
          </p:cNvSpPr>
          <p:nvPr/>
        </p:nvSpPr>
        <p:spPr bwMode="auto">
          <a:xfrm>
            <a:off x="7772400" y="5334000"/>
            <a:ext cx="838200" cy="5334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5" name="Picture 5" descr="0151">
            <a:extLst>
              <a:ext uri="{FF2B5EF4-FFF2-40B4-BE49-F238E27FC236}">
                <a16:creationId xmlns:a16="http://schemas.microsoft.com/office/drawing/2014/main" id="{300A30DA-2FDE-4921-AE72-6637A5E9D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25538"/>
            <a:ext cx="5616575" cy="4211637"/>
          </a:xfrm>
          <a:prstGeom prst="rect">
            <a:avLst/>
          </a:prstGeom>
          <a:noFill/>
          <a:extLst>
            <a:ext uri="{909E8E84-426E-40DD-AFC4-6F175D3DCCD1}">
              <a14:hiddenFill xmlns:a14="http://schemas.microsoft.com/office/drawing/2010/main">
                <a:solidFill>
                  <a:srgbClr val="FFFFFF"/>
                </a:solidFill>
              </a14:hiddenFill>
            </a:ext>
          </a:extLst>
        </p:spPr>
      </p:pic>
      <p:sp>
        <p:nvSpPr>
          <p:cNvPr id="128006" name="Text Box 6">
            <a:extLst>
              <a:ext uri="{FF2B5EF4-FFF2-40B4-BE49-F238E27FC236}">
                <a16:creationId xmlns:a16="http://schemas.microsoft.com/office/drawing/2014/main" id="{9CA1A12B-FCB4-4224-BF39-E20298366697}"/>
              </a:ext>
            </a:extLst>
          </p:cNvPr>
          <p:cNvSpPr txBox="1">
            <a:spLocks noChangeArrowheads="1"/>
          </p:cNvSpPr>
          <p:nvPr/>
        </p:nvSpPr>
        <p:spPr bwMode="auto">
          <a:xfrm>
            <a:off x="3059113" y="5661025"/>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彗星</a:t>
            </a:r>
          </a:p>
        </p:txBody>
      </p:sp>
      <p:sp>
        <p:nvSpPr>
          <p:cNvPr id="128007" name="AutoShape 7">
            <a:hlinkClick r:id="" action="ppaction://hlinkshowjump?jump=nextslide" highlightClick="1"/>
            <a:extLst>
              <a:ext uri="{FF2B5EF4-FFF2-40B4-BE49-F238E27FC236}">
                <a16:creationId xmlns:a16="http://schemas.microsoft.com/office/drawing/2014/main" id="{F82FD627-725B-4683-A3D5-657F1879301E}"/>
              </a:ext>
            </a:extLst>
          </p:cNvPr>
          <p:cNvSpPr>
            <a:spLocks noChangeArrowheads="1"/>
          </p:cNvSpPr>
          <p:nvPr/>
        </p:nvSpPr>
        <p:spPr bwMode="auto">
          <a:xfrm>
            <a:off x="7885113" y="5661025"/>
            <a:ext cx="719137" cy="431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descr="明亮的SWAN彗星">
            <a:extLst>
              <a:ext uri="{FF2B5EF4-FFF2-40B4-BE49-F238E27FC236}">
                <a16:creationId xmlns:a16="http://schemas.microsoft.com/office/drawing/2014/main" id="{DB705A38-2150-4AB1-877C-A782F8A3B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6762750" cy="5072063"/>
          </a:xfrm>
          <a:prstGeom prst="rect">
            <a:avLst/>
          </a:prstGeom>
          <a:noFill/>
          <a:extLst>
            <a:ext uri="{909E8E84-426E-40DD-AFC4-6F175D3DCCD1}">
              <a14:hiddenFill xmlns:a14="http://schemas.microsoft.com/office/drawing/2010/main">
                <a:solidFill>
                  <a:srgbClr val="FFFFFF"/>
                </a:solidFill>
              </a14:hiddenFill>
            </a:ext>
          </a:extLst>
        </p:spPr>
      </p:pic>
      <p:sp>
        <p:nvSpPr>
          <p:cNvPr id="129029" name="Text Box 5">
            <a:extLst>
              <a:ext uri="{FF2B5EF4-FFF2-40B4-BE49-F238E27FC236}">
                <a16:creationId xmlns:a16="http://schemas.microsoft.com/office/drawing/2014/main" id="{A44EE16E-124E-490A-9C83-410350A7251F}"/>
              </a:ext>
            </a:extLst>
          </p:cNvPr>
          <p:cNvSpPr txBox="1">
            <a:spLocks noChangeArrowheads="1"/>
          </p:cNvSpPr>
          <p:nvPr/>
        </p:nvSpPr>
        <p:spPr bwMode="auto">
          <a:xfrm>
            <a:off x="2700338" y="5805488"/>
            <a:ext cx="30241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SWAN</a:t>
            </a:r>
            <a:r>
              <a:rPr lang="zh-CN" altLang="en-US"/>
              <a:t>彗星</a:t>
            </a:r>
          </a:p>
        </p:txBody>
      </p:sp>
      <p:sp>
        <p:nvSpPr>
          <p:cNvPr id="129030" name="AutoShape 6">
            <a:hlinkClick r:id="rId3" action="ppaction://hlinksldjump" highlightClick="1"/>
            <a:extLst>
              <a:ext uri="{FF2B5EF4-FFF2-40B4-BE49-F238E27FC236}">
                <a16:creationId xmlns:a16="http://schemas.microsoft.com/office/drawing/2014/main" id="{BFB82B77-B5BB-42CB-8D49-1723AC377496}"/>
              </a:ext>
            </a:extLst>
          </p:cNvPr>
          <p:cNvSpPr>
            <a:spLocks noChangeArrowheads="1"/>
          </p:cNvSpPr>
          <p:nvPr/>
        </p:nvSpPr>
        <p:spPr bwMode="auto">
          <a:xfrm>
            <a:off x="8101013" y="5661025"/>
            <a:ext cx="719137" cy="431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8D263321-2CE7-4E66-80C1-54D9D5C8C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0"/>
            <a:ext cx="407670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 Box 3">
            <a:extLst>
              <a:ext uri="{FF2B5EF4-FFF2-40B4-BE49-F238E27FC236}">
                <a16:creationId xmlns:a16="http://schemas.microsoft.com/office/drawing/2014/main" id="{0A0173BE-F7E6-4B48-99F6-0CB287537550}"/>
              </a:ext>
            </a:extLst>
          </p:cNvPr>
          <p:cNvSpPr txBox="1">
            <a:spLocks noChangeArrowheads="1"/>
          </p:cNvSpPr>
          <p:nvPr/>
        </p:nvSpPr>
        <p:spPr bwMode="auto">
          <a:xfrm>
            <a:off x="6804025" y="2133600"/>
            <a:ext cx="6477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太阳系起源</a:t>
            </a:r>
          </a:p>
        </p:txBody>
      </p:sp>
    </p:spTree>
  </p:cSld>
  <p:clrMapOvr>
    <a:masterClrMapping/>
  </p:clrMapOvr>
  <p:transition>
    <p:push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Picture 5" descr="太阳系形成a">
            <a:extLst>
              <a:ext uri="{FF2B5EF4-FFF2-40B4-BE49-F238E27FC236}">
                <a16:creationId xmlns:a16="http://schemas.microsoft.com/office/drawing/2014/main" id="{FCB23FE7-8F0D-4A3C-AA93-7F8666F2E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549275"/>
            <a:ext cx="2843213"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26" name="Picture 6" descr="太阳系形成b">
            <a:extLst>
              <a:ext uri="{FF2B5EF4-FFF2-40B4-BE49-F238E27FC236}">
                <a16:creationId xmlns:a16="http://schemas.microsoft.com/office/drawing/2014/main" id="{A5AD307C-0055-49B6-B661-75496402E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429000"/>
            <a:ext cx="2879725" cy="2160588"/>
          </a:xfrm>
          <a:prstGeom prst="rect">
            <a:avLst/>
          </a:prstGeom>
          <a:noFill/>
          <a:extLst>
            <a:ext uri="{909E8E84-426E-40DD-AFC4-6F175D3DCCD1}">
              <a14:hiddenFill xmlns:a14="http://schemas.microsoft.com/office/drawing/2010/main">
                <a:solidFill>
                  <a:srgbClr val="FFFFFF"/>
                </a:solidFill>
              </a14:hiddenFill>
            </a:ext>
          </a:extLst>
        </p:spPr>
      </p:pic>
      <p:pic>
        <p:nvPicPr>
          <p:cNvPr id="133127" name="Picture 7" descr="太阳系形成c">
            <a:extLst>
              <a:ext uri="{FF2B5EF4-FFF2-40B4-BE49-F238E27FC236}">
                <a16:creationId xmlns:a16="http://schemas.microsoft.com/office/drawing/2014/main" id="{EDE1AAAA-36A5-45FF-A517-283C3064D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549275"/>
            <a:ext cx="5256213" cy="4967288"/>
          </a:xfrm>
          <a:prstGeom prst="rect">
            <a:avLst/>
          </a:prstGeom>
          <a:noFill/>
          <a:extLst>
            <a:ext uri="{909E8E84-426E-40DD-AFC4-6F175D3DCCD1}">
              <a14:hiddenFill xmlns:a14="http://schemas.microsoft.com/office/drawing/2010/main">
                <a:solidFill>
                  <a:srgbClr val="FFFFFF"/>
                </a:solidFill>
              </a14:hiddenFill>
            </a:ext>
          </a:extLst>
        </p:spPr>
      </p:pic>
      <p:sp>
        <p:nvSpPr>
          <p:cNvPr id="133128" name="AutoShape 8">
            <a:hlinkClick r:id="rId5" action="ppaction://hlinksldjump" highlightClick="1"/>
            <a:extLst>
              <a:ext uri="{FF2B5EF4-FFF2-40B4-BE49-F238E27FC236}">
                <a16:creationId xmlns:a16="http://schemas.microsoft.com/office/drawing/2014/main" id="{81A13059-11C8-4268-9513-00C9A2A0A1EE}"/>
              </a:ext>
            </a:extLst>
          </p:cNvPr>
          <p:cNvSpPr>
            <a:spLocks noChangeArrowheads="1"/>
          </p:cNvSpPr>
          <p:nvPr/>
        </p:nvSpPr>
        <p:spPr bwMode="auto">
          <a:xfrm>
            <a:off x="7812088" y="5805488"/>
            <a:ext cx="576262" cy="503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id="{31EA4DCE-7FFF-4576-AAEC-20BA144EF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96988"/>
            <a:ext cx="31130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3">
            <a:extLst>
              <a:ext uri="{FF2B5EF4-FFF2-40B4-BE49-F238E27FC236}">
                <a16:creationId xmlns:a16="http://schemas.microsoft.com/office/drawing/2014/main" id="{7F77E565-5FA7-46FB-866E-070F6CF96ACB}"/>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23850" y="3627438"/>
            <a:ext cx="3816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a:extLst>
              <a:ext uri="{FF2B5EF4-FFF2-40B4-BE49-F238E27FC236}">
                <a16:creationId xmlns:a16="http://schemas.microsoft.com/office/drawing/2014/main" id="{8C1E775C-9F0C-4FD1-8CC5-C411B5BA9A7F}"/>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924300" y="1125538"/>
            <a:ext cx="4665663"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a:extLst>
              <a:ext uri="{FF2B5EF4-FFF2-40B4-BE49-F238E27FC236}">
                <a16:creationId xmlns:a16="http://schemas.microsoft.com/office/drawing/2014/main" id="{01DACB67-5D9E-433E-BC9C-12DE9133D478}"/>
              </a:ext>
            </a:extLst>
          </p:cNvPr>
          <p:cNvSpPr txBox="1">
            <a:spLocks noChangeArrowheads="1"/>
          </p:cNvSpPr>
          <p:nvPr/>
        </p:nvSpPr>
        <p:spPr bwMode="auto">
          <a:xfrm>
            <a:off x="2484438" y="5726113"/>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戴文赛太阳系起源的观点示意</a:t>
            </a:r>
          </a:p>
        </p:txBody>
      </p:sp>
      <p:sp>
        <p:nvSpPr>
          <p:cNvPr id="70662" name="AutoShape 6">
            <a:hlinkClick r:id="" action="ppaction://hlinkshowjump?jump=lastslide" highlightClick="1"/>
            <a:extLst>
              <a:ext uri="{FF2B5EF4-FFF2-40B4-BE49-F238E27FC236}">
                <a16:creationId xmlns:a16="http://schemas.microsoft.com/office/drawing/2014/main" id="{FE26473F-9172-413F-BFBC-9B6149BF27C2}"/>
              </a:ext>
            </a:extLst>
          </p:cNvPr>
          <p:cNvSpPr>
            <a:spLocks noChangeArrowheads="1"/>
          </p:cNvSpPr>
          <p:nvPr/>
        </p:nvSpPr>
        <p:spPr bwMode="auto">
          <a:xfrm>
            <a:off x="7812088" y="5805488"/>
            <a:ext cx="5762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sh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表7">
            <a:extLst>
              <a:ext uri="{FF2B5EF4-FFF2-40B4-BE49-F238E27FC236}">
                <a16:creationId xmlns:a16="http://schemas.microsoft.com/office/drawing/2014/main" id="{35637E32-55D9-467A-A1FD-456753680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0"/>
            <a:ext cx="3105150" cy="6597650"/>
          </a:xfrm>
          <a:prstGeom prst="rect">
            <a:avLst/>
          </a:prstGeom>
          <a:noFill/>
          <a:extLst>
            <a:ext uri="{909E8E84-426E-40DD-AFC4-6F175D3DCCD1}">
              <a14:hiddenFill xmlns:a14="http://schemas.microsoft.com/office/drawing/2010/main">
                <a:solidFill>
                  <a:srgbClr val="FFFFFF"/>
                </a:solidFill>
              </a14:hiddenFill>
            </a:ext>
          </a:extLst>
        </p:spPr>
      </p:pic>
      <p:sp>
        <p:nvSpPr>
          <p:cNvPr id="134149" name="Rectangle 5">
            <a:extLst>
              <a:ext uri="{FF2B5EF4-FFF2-40B4-BE49-F238E27FC236}">
                <a16:creationId xmlns:a16="http://schemas.microsoft.com/office/drawing/2014/main" id="{186B856B-70C6-4039-B7AA-CC94FEE17E69}"/>
              </a:ext>
            </a:extLst>
          </p:cNvPr>
          <p:cNvSpPr>
            <a:spLocks noChangeArrowheads="1"/>
          </p:cNvSpPr>
          <p:nvPr/>
        </p:nvSpPr>
        <p:spPr bwMode="auto">
          <a:xfrm>
            <a:off x="3635375" y="762000"/>
            <a:ext cx="51181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a:t>（</a:t>
            </a:r>
            <a:r>
              <a:rPr lang="en-US" altLang="zh-CN" sz="2400" b="1"/>
              <a:t>1</a:t>
            </a:r>
            <a:r>
              <a:rPr lang="zh-CN" altLang="en-US" sz="2400" b="1"/>
              <a:t>）轨道面对于黄道面的倾角为</a:t>
            </a:r>
            <a:r>
              <a:rPr lang="en-US" altLang="zh-CN" sz="2400" b="1"/>
              <a:t>i </a:t>
            </a:r>
            <a:r>
              <a:rPr lang="zh-CN" altLang="en-US" sz="2400" b="1"/>
              <a:t>，</a:t>
            </a:r>
          </a:p>
          <a:p>
            <a:r>
              <a:rPr lang="zh-CN" altLang="en-US" sz="2400" b="1"/>
              <a:t>（</a:t>
            </a:r>
            <a:r>
              <a:rPr lang="en-US" altLang="zh-CN" sz="2400" b="1"/>
              <a:t>2</a:t>
            </a:r>
            <a:r>
              <a:rPr lang="zh-CN" altLang="en-US" sz="2400" b="1"/>
              <a:t>）如果</a:t>
            </a:r>
            <a:r>
              <a:rPr lang="en-US" altLang="zh-CN" sz="2400" b="1"/>
              <a:t>i </a:t>
            </a:r>
            <a:r>
              <a:rPr lang="zh-CN" altLang="en-US" sz="2400" b="1"/>
              <a:t>小于</a:t>
            </a:r>
            <a:r>
              <a:rPr lang="en-US" altLang="zh-CN" sz="2400" b="1"/>
              <a:t>90°</a:t>
            </a:r>
            <a:r>
              <a:rPr lang="zh-CN" altLang="en-US" sz="2400" b="1"/>
              <a:t>，就表示运动</a:t>
            </a:r>
          </a:p>
          <a:p>
            <a:r>
              <a:rPr lang="zh-CN" altLang="en-US" sz="2400" b="1"/>
              <a:t>         是自西向东的。</a:t>
            </a:r>
            <a:r>
              <a:rPr lang="zh-CN" altLang="en-US"/>
              <a:t> </a:t>
            </a:r>
          </a:p>
          <a:p>
            <a:r>
              <a:rPr lang="zh-CN" altLang="en-US" sz="2400" b="1"/>
              <a:t>（</a:t>
            </a:r>
            <a:r>
              <a:rPr lang="en-US" altLang="zh-CN" sz="2400" b="1"/>
              <a:t>3</a:t>
            </a:r>
            <a:r>
              <a:rPr lang="zh-CN" altLang="en-US" sz="2400" b="1"/>
              <a:t>）扁心率为</a:t>
            </a:r>
            <a:r>
              <a:rPr lang="en-US" altLang="zh-CN" sz="2400" b="1"/>
              <a:t>e</a:t>
            </a:r>
            <a:r>
              <a:rPr lang="zh-CN" altLang="en-US" sz="2400" b="1"/>
              <a:t>，</a:t>
            </a:r>
          </a:p>
        </p:txBody>
      </p:sp>
      <p:sp>
        <p:nvSpPr>
          <p:cNvPr id="134151" name="Rectangle 7">
            <a:extLst>
              <a:ext uri="{FF2B5EF4-FFF2-40B4-BE49-F238E27FC236}">
                <a16:creationId xmlns:a16="http://schemas.microsoft.com/office/drawing/2014/main" id="{F455A7FB-EDF8-47E5-A338-2E073AF254BF}"/>
              </a:ext>
            </a:extLst>
          </p:cNvPr>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4150" name="Object 6">
            <a:extLst>
              <a:ext uri="{FF2B5EF4-FFF2-40B4-BE49-F238E27FC236}">
                <a16:creationId xmlns:a16="http://schemas.microsoft.com/office/drawing/2014/main" id="{06F4004C-D279-45AA-918A-4D2838DB63D7}"/>
              </a:ext>
            </a:extLst>
          </p:cNvPr>
          <p:cNvGraphicFramePr>
            <a:graphicFrameLocks noChangeAspect="1"/>
          </p:cNvGraphicFramePr>
          <p:nvPr/>
        </p:nvGraphicFramePr>
        <p:xfrm>
          <a:off x="4500563" y="2852738"/>
          <a:ext cx="2520950" cy="1301750"/>
        </p:xfrm>
        <a:graphic>
          <a:graphicData uri="http://schemas.openxmlformats.org/presentationml/2006/ole">
            <mc:AlternateContent xmlns:mc="http://schemas.openxmlformats.org/markup-compatibility/2006">
              <mc:Choice xmlns:v="urn:schemas-microsoft-com:vml" Requires="v">
                <p:oleObj spid="_x0000_s134154" name="公式" r:id="rId4" imgW="863225" imgH="444307" progId="Equation.3">
                  <p:embed/>
                </p:oleObj>
              </mc:Choice>
              <mc:Fallback>
                <p:oleObj name="公式" r:id="rId4" imgW="863225" imgH="444307"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2852738"/>
                        <a:ext cx="2520950" cy="130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152" name="Text Box 8">
            <a:extLst>
              <a:ext uri="{FF2B5EF4-FFF2-40B4-BE49-F238E27FC236}">
                <a16:creationId xmlns:a16="http://schemas.microsoft.com/office/drawing/2014/main" id="{E23F879C-B1D0-46F9-971A-87090DFB6D95}"/>
              </a:ext>
            </a:extLst>
          </p:cNvPr>
          <p:cNvSpPr txBox="1">
            <a:spLocks noChangeArrowheads="1"/>
          </p:cNvSpPr>
          <p:nvPr/>
        </p:nvSpPr>
        <p:spPr bwMode="auto">
          <a:xfrm>
            <a:off x="4067175" y="4581525"/>
            <a:ext cx="4249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当</a:t>
            </a:r>
            <a:r>
              <a:rPr lang="en-US" altLang="zh-CN" sz="2400" b="1"/>
              <a:t>e = 0</a:t>
            </a:r>
            <a:r>
              <a:rPr lang="zh-CN" altLang="en-US" sz="2400" b="1"/>
              <a:t>时，则椭圆变为正圆。 </a:t>
            </a:r>
          </a:p>
        </p:txBody>
      </p:sp>
      <p:sp>
        <p:nvSpPr>
          <p:cNvPr id="134153" name="AutoShape 9">
            <a:hlinkClick r:id="rId6" action="ppaction://hlinksldjump" highlightClick="1"/>
            <a:extLst>
              <a:ext uri="{FF2B5EF4-FFF2-40B4-BE49-F238E27FC236}">
                <a16:creationId xmlns:a16="http://schemas.microsoft.com/office/drawing/2014/main" id="{A476F65E-FEEB-404A-8FED-37711138F9DD}"/>
              </a:ext>
            </a:extLst>
          </p:cNvPr>
          <p:cNvSpPr>
            <a:spLocks noChangeArrowheads="1"/>
          </p:cNvSpPr>
          <p:nvPr/>
        </p:nvSpPr>
        <p:spPr bwMode="auto">
          <a:xfrm>
            <a:off x="7667625" y="5805488"/>
            <a:ext cx="865188" cy="431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ext Box 4">
            <a:extLst>
              <a:ext uri="{FF2B5EF4-FFF2-40B4-BE49-F238E27FC236}">
                <a16:creationId xmlns:a16="http://schemas.microsoft.com/office/drawing/2014/main" id="{D7CAACBF-2EC4-4197-B134-1BACBF577516}"/>
              </a:ext>
            </a:extLst>
          </p:cNvPr>
          <p:cNvSpPr txBox="1">
            <a:spLocks noChangeArrowheads="1"/>
          </p:cNvSpPr>
          <p:nvPr/>
        </p:nvSpPr>
        <p:spPr bwMode="auto">
          <a:xfrm>
            <a:off x="468313" y="620713"/>
            <a:ext cx="8351837"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t>五、日地关系</a:t>
            </a:r>
          </a:p>
          <a:p>
            <a:r>
              <a:rPr lang="zh-CN" altLang="en-US" sz="2400" b="1"/>
              <a:t>       日地关系主要研究太阳发射能量的变动部分与地球物理现象之间的关系</a:t>
            </a:r>
            <a:r>
              <a:rPr lang="zh-CN" altLang="en-US" sz="2400"/>
              <a:t> 。</a:t>
            </a:r>
          </a:p>
          <a:p>
            <a:r>
              <a:rPr lang="zh-CN" altLang="en-US"/>
              <a:t>       </a:t>
            </a:r>
            <a:r>
              <a:rPr lang="en-US" altLang="zh-CN" sz="2400"/>
              <a:t>NASA</a:t>
            </a:r>
            <a:r>
              <a:rPr lang="zh-CN" altLang="en-US" sz="2400"/>
              <a:t>发射的“ 日地关系观测卫星</a:t>
            </a:r>
            <a:r>
              <a:rPr lang="en-US" altLang="zh-CN" sz="2400"/>
              <a:t>STEREO</a:t>
            </a:r>
            <a:r>
              <a:rPr lang="zh-CN" altLang="en-US" sz="2400"/>
              <a:t>（</a:t>
            </a:r>
            <a:r>
              <a:rPr lang="en-US" altLang="zh-CN" sz="2400"/>
              <a:t>Solar Terrestrial Relations Observatories </a:t>
            </a:r>
            <a:r>
              <a:rPr lang="zh-CN" altLang="en-US" sz="2400"/>
              <a:t>）” ，可以捕捉到大量太阳活动的信息。</a:t>
            </a:r>
          </a:p>
          <a:p>
            <a:endParaRPr lang="zh-CN" altLang="en-US" sz="2400"/>
          </a:p>
          <a:p>
            <a:r>
              <a:rPr lang="en-US" altLang="zh-CN" sz="2800" b="1"/>
              <a:t>1</a:t>
            </a:r>
            <a:r>
              <a:rPr lang="zh-CN" altLang="en-US" sz="2800" b="1"/>
              <a:t>、太阳活动的地磁效应</a:t>
            </a:r>
          </a:p>
          <a:p>
            <a:r>
              <a:rPr lang="zh-CN" altLang="en-US" sz="2800" b="1"/>
              <a:t>（</a:t>
            </a:r>
            <a:r>
              <a:rPr lang="en-US" altLang="zh-CN" sz="2800" b="1"/>
              <a:t>1</a:t>
            </a:r>
            <a:r>
              <a:rPr lang="zh-CN" altLang="en-US" sz="2800" b="1"/>
              <a:t>）磁暴 （</a:t>
            </a:r>
            <a:r>
              <a:rPr lang="en-US" altLang="zh-CN" sz="2800" b="1"/>
              <a:t>2</a:t>
            </a:r>
            <a:r>
              <a:rPr lang="zh-CN" altLang="en-US" sz="2800" b="1"/>
              <a:t>）极光</a:t>
            </a:r>
          </a:p>
          <a:p>
            <a:r>
              <a:rPr lang="en-US" altLang="zh-CN" sz="2800" b="1"/>
              <a:t>2</a:t>
            </a:r>
            <a:r>
              <a:rPr lang="zh-CN" altLang="en-US" sz="2800" b="1"/>
              <a:t>、太阳活动的电离层效应</a:t>
            </a:r>
          </a:p>
          <a:p>
            <a:r>
              <a:rPr lang="en-US" altLang="zh-CN" sz="2800" b="1"/>
              <a:t>3</a:t>
            </a:r>
            <a:r>
              <a:rPr lang="zh-CN" altLang="en-US" sz="2800" b="1"/>
              <a:t>、太阳活动对于中性高层大气的影响</a:t>
            </a:r>
          </a:p>
          <a:p>
            <a:r>
              <a:rPr lang="en-US" altLang="zh-CN" sz="2800" b="1"/>
              <a:t>4</a:t>
            </a:r>
            <a:r>
              <a:rPr lang="zh-CN" altLang="en-US" sz="2800" b="1"/>
              <a:t>、太阳活动对地球的其它影响</a:t>
            </a:r>
          </a:p>
          <a:p>
            <a:r>
              <a:rPr lang="zh-CN" altLang="en-US" sz="2800" b="1"/>
              <a:t>（</a:t>
            </a:r>
            <a:r>
              <a:rPr lang="en-US" altLang="zh-CN" sz="2800" b="1"/>
              <a:t>1</a:t>
            </a:r>
            <a:r>
              <a:rPr lang="zh-CN" altLang="en-US" sz="2800" b="1"/>
              <a:t>）气象（</a:t>
            </a:r>
            <a:r>
              <a:rPr lang="en-US" altLang="zh-CN" sz="2800" b="1"/>
              <a:t>2</a:t>
            </a:r>
            <a:r>
              <a:rPr lang="zh-CN" altLang="en-US" sz="2800" b="1"/>
              <a:t>）生物圈</a:t>
            </a:r>
          </a:p>
          <a:p>
            <a:r>
              <a:rPr lang="en-US" altLang="zh-CN" sz="2800" b="1"/>
              <a:t>5</a:t>
            </a:r>
            <a:r>
              <a:rPr lang="zh-CN" altLang="en-US" sz="2800" b="1"/>
              <a:t>、太阳活动的预报</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descr="表7">
            <a:extLst>
              <a:ext uri="{FF2B5EF4-FFF2-40B4-BE49-F238E27FC236}">
                <a16:creationId xmlns:a16="http://schemas.microsoft.com/office/drawing/2014/main" id="{565CCA20-2635-4008-AD2A-165BF842D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133600"/>
            <a:ext cx="4862512" cy="3856038"/>
          </a:xfrm>
          <a:prstGeom prst="rect">
            <a:avLst/>
          </a:prstGeom>
          <a:noFill/>
          <a:extLst>
            <a:ext uri="{909E8E84-426E-40DD-AFC4-6F175D3DCCD1}">
              <a14:hiddenFill xmlns:a14="http://schemas.microsoft.com/office/drawing/2010/main">
                <a:solidFill>
                  <a:srgbClr val="FFFFFF"/>
                </a:solidFill>
              </a14:hiddenFill>
            </a:ext>
          </a:extLst>
        </p:spPr>
      </p:pic>
      <p:sp>
        <p:nvSpPr>
          <p:cNvPr id="144389" name="Text Box 5">
            <a:extLst>
              <a:ext uri="{FF2B5EF4-FFF2-40B4-BE49-F238E27FC236}">
                <a16:creationId xmlns:a16="http://schemas.microsoft.com/office/drawing/2014/main" id="{6DEB35A7-C983-487B-B434-7B1C87F2021E}"/>
              </a:ext>
            </a:extLst>
          </p:cNvPr>
          <p:cNvSpPr txBox="1">
            <a:spLocks noChangeArrowheads="1"/>
          </p:cNvSpPr>
          <p:nvPr/>
        </p:nvSpPr>
        <p:spPr bwMode="auto">
          <a:xfrm>
            <a:off x="755650" y="765175"/>
            <a:ext cx="76327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一个数列</a:t>
            </a:r>
            <a:r>
              <a:rPr lang="en-US" altLang="zh-CN" sz="2400" b="1"/>
              <a:t>0</a:t>
            </a:r>
            <a:r>
              <a:rPr lang="zh-CN" altLang="en-US" sz="2400" b="1"/>
              <a:t>，</a:t>
            </a:r>
            <a:r>
              <a:rPr lang="en-US" altLang="zh-CN" sz="2400" b="1"/>
              <a:t>3</a:t>
            </a:r>
            <a:r>
              <a:rPr lang="zh-CN" altLang="en-US" sz="2400" b="1"/>
              <a:t>，</a:t>
            </a:r>
            <a:r>
              <a:rPr lang="en-US" altLang="zh-CN" sz="2400" b="1"/>
              <a:t>6</a:t>
            </a:r>
            <a:r>
              <a:rPr lang="zh-CN" altLang="en-US" sz="2400" b="1"/>
              <a:t>，</a:t>
            </a:r>
            <a:r>
              <a:rPr lang="en-US" altLang="zh-CN" sz="2400" b="1"/>
              <a:t>12</a:t>
            </a:r>
            <a:r>
              <a:rPr lang="zh-CN" altLang="en-US" sz="2400" b="1"/>
              <a:t>，</a:t>
            </a:r>
            <a:r>
              <a:rPr lang="en-US" altLang="zh-CN" sz="2400" b="1"/>
              <a:t>24</a:t>
            </a:r>
            <a:r>
              <a:rPr lang="zh-CN" altLang="en-US" sz="2400" b="1"/>
              <a:t>，</a:t>
            </a:r>
            <a:r>
              <a:rPr lang="en-US" altLang="zh-CN" sz="2400" b="1"/>
              <a:t>48</a:t>
            </a:r>
            <a:r>
              <a:rPr lang="zh-CN" altLang="en-US" sz="2400" b="1"/>
              <a:t>，</a:t>
            </a:r>
            <a:r>
              <a:rPr lang="en-US" altLang="zh-CN" sz="2400" b="1"/>
              <a:t>96</a:t>
            </a:r>
            <a:r>
              <a:rPr lang="zh-CN" altLang="en-US" sz="2400" b="1"/>
              <a:t>，</a:t>
            </a:r>
            <a:r>
              <a:rPr lang="en-US" altLang="zh-CN" sz="2400" b="1"/>
              <a:t>……</a:t>
            </a:r>
            <a:r>
              <a:rPr lang="zh-CN" altLang="en-US" sz="2400" b="1"/>
              <a:t>然后将每个数加上</a:t>
            </a:r>
            <a:r>
              <a:rPr lang="en-US" altLang="zh-CN" sz="2400" b="1"/>
              <a:t>4</a:t>
            </a:r>
            <a:r>
              <a:rPr lang="zh-CN" altLang="en-US" sz="2400" b="1"/>
              <a:t>，再除以</a:t>
            </a:r>
            <a:r>
              <a:rPr lang="en-US" altLang="zh-CN" sz="2400" b="1"/>
              <a:t>10 </a:t>
            </a:r>
            <a:r>
              <a:rPr lang="zh-CN" altLang="en-US" sz="2400" b="1"/>
              <a:t>就可以近似地得到以天文单位表示的各行星到太阳的平均距离。</a:t>
            </a:r>
          </a:p>
        </p:txBody>
      </p:sp>
      <p:sp>
        <p:nvSpPr>
          <p:cNvPr id="144390" name="Text Box 6">
            <a:extLst>
              <a:ext uri="{FF2B5EF4-FFF2-40B4-BE49-F238E27FC236}">
                <a16:creationId xmlns:a16="http://schemas.microsoft.com/office/drawing/2014/main" id="{2AEEF3F1-C67B-4EC5-8ADC-78BFE80D9B01}"/>
              </a:ext>
            </a:extLst>
          </p:cNvPr>
          <p:cNvSpPr txBox="1">
            <a:spLocks noChangeArrowheads="1"/>
          </p:cNvSpPr>
          <p:nvPr/>
        </p:nvSpPr>
        <p:spPr bwMode="auto">
          <a:xfrm>
            <a:off x="5867400" y="3716338"/>
            <a:ext cx="2952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a:t>
            </a:r>
            <a:r>
              <a:rPr lang="zh-CN" altLang="en-US" sz="2400" b="1"/>
              <a:t>提丢斯</a:t>
            </a:r>
            <a:r>
              <a:rPr lang="en-US" altLang="zh-CN" sz="2400" b="1"/>
              <a:t>——</a:t>
            </a:r>
            <a:r>
              <a:rPr lang="zh-CN" altLang="en-US" sz="2400" b="1"/>
              <a:t>波得定则</a:t>
            </a:r>
            <a:r>
              <a:rPr lang="zh-CN" altLang="en-US" sz="2400"/>
              <a:t>” ，曾被称为“行星轨道运动特征的</a:t>
            </a:r>
            <a:r>
              <a:rPr lang="zh-CN" altLang="en-US" sz="2400" b="1"/>
              <a:t>遵距性</a:t>
            </a:r>
            <a:r>
              <a:rPr lang="zh-CN" altLang="en-US" sz="2400"/>
              <a:t>”。</a:t>
            </a:r>
          </a:p>
        </p:txBody>
      </p:sp>
      <p:sp>
        <p:nvSpPr>
          <p:cNvPr id="144393" name="Rectangle 9">
            <a:extLst>
              <a:ext uri="{FF2B5EF4-FFF2-40B4-BE49-F238E27FC236}">
                <a16:creationId xmlns:a16="http://schemas.microsoft.com/office/drawing/2014/main" id="{94245458-BFBE-4712-8ADD-AF1A1868BCA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44392" name="Object 8">
            <a:extLst>
              <a:ext uri="{FF2B5EF4-FFF2-40B4-BE49-F238E27FC236}">
                <a16:creationId xmlns:a16="http://schemas.microsoft.com/office/drawing/2014/main" id="{40764EF7-1112-4BC0-8C29-32CFF407E335}"/>
              </a:ext>
            </a:extLst>
          </p:cNvPr>
          <p:cNvGraphicFramePr>
            <a:graphicFrameLocks noChangeAspect="1"/>
          </p:cNvGraphicFramePr>
          <p:nvPr/>
        </p:nvGraphicFramePr>
        <p:xfrm>
          <a:off x="6227763" y="1989138"/>
          <a:ext cx="1657350" cy="1277937"/>
        </p:xfrm>
        <a:graphic>
          <a:graphicData uri="http://schemas.openxmlformats.org/presentationml/2006/ole">
            <mc:AlternateContent xmlns:mc="http://schemas.openxmlformats.org/markup-compatibility/2006">
              <mc:Choice xmlns:v="urn:schemas-microsoft-com:vml" Requires="v">
                <p:oleObj spid="_x0000_s144395" name="公式" r:id="rId4" imgW="583947" imgH="444307" progId="Equation.3">
                  <p:embed/>
                </p:oleObj>
              </mc:Choice>
              <mc:Fallback>
                <p:oleObj name="公式" r:id="rId4" imgW="583947" imgH="444307"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989138"/>
                        <a:ext cx="1657350" cy="1277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394" name="AutoShape 10">
            <a:hlinkClick r:id="rId6" action="ppaction://hlinksldjump" highlightClick="1"/>
            <a:extLst>
              <a:ext uri="{FF2B5EF4-FFF2-40B4-BE49-F238E27FC236}">
                <a16:creationId xmlns:a16="http://schemas.microsoft.com/office/drawing/2014/main" id="{E4CFF4D9-10B1-4A10-8E6C-E99205A7A3BF}"/>
              </a:ext>
            </a:extLst>
          </p:cNvPr>
          <p:cNvSpPr>
            <a:spLocks noChangeArrowheads="1"/>
          </p:cNvSpPr>
          <p:nvPr/>
        </p:nvSpPr>
        <p:spPr bwMode="auto">
          <a:xfrm>
            <a:off x="7308850" y="5734050"/>
            <a:ext cx="863600" cy="5032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日地关系01">
            <a:extLst>
              <a:ext uri="{FF2B5EF4-FFF2-40B4-BE49-F238E27FC236}">
                <a16:creationId xmlns:a16="http://schemas.microsoft.com/office/drawing/2014/main" id="{91DF32F5-D84A-4382-8E5A-7B5BA3F4E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92150"/>
            <a:ext cx="8243887" cy="4513263"/>
          </a:xfrm>
          <a:prstGeom prst="rect">
            <a:avLst/>
          </a:prstGeom>
          <a:noFill/>
          <a:extLst>
            <a:ext uri="{909E8E84-426E-40DD-AFC4-6F175D3DCCD1}">
              <a14:hiddenFill xmlns:a14="http://schemas.microsoft.com/office/drawing/2010/main">
                <a:solidFill>
                  <a:srgbClr val="FFFFFF"/>
                </a:solidFill>
              </a14:hiddenFill>
            </a:ext>
          </a:extLst>
        </p:spPr>
      </p:pic>
      <p:sp>
        <p:nvSpPr>
          <p:cNvPr id="146437" name="Text Box 5">
            <a:extLst>
              <a:ext uri="{FF2B5EF4-FFF2-40B4-BE49-F238E27FC236}">
                <a16:creationId xmlns:a16="http://schemas.microsoft.com/office/drawing/2014/main" id="{3EBE1802-84F9-4577-8630-C2D80474B4D4}"/>
              </a:ext>
            </a:extLst>
          </p:cNvPr>
          <p:cNvSpPr txBox="1">
            <a:spLocks noChangeArrowheads="1"/>
          </p:cNvSpPr>
          <p:nvPr/>
        </p:nvSpPr>
        <p:spPr bwMode="auto">
          <a:xfrm>
            <a:off x="2484438" y="5445125"/>
            <a:ext cx="4176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日地空间</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WordArt 4">
            <a:extLst>
              <a:ext uri="{FF2B5EF4-FFF2-40B4-BE49-F238E27FC236}">
                <a16:creationId xmlns:a16="http://schemas.microsoft.com/office/drawing/2014/main" id="{487C2438-AB37-46C2-8B29-47CD3269C87D}"/>
              </a:ext>
            </a:extLst>
          </p:cNvPr>
          <p:cNvSpPr>
            <a:spLocks noChangeArrowheads="1" noChangeShapeType="1" noTextEdit="1"/>
          </p:cNvSpPr>
          <p:nvPr/>
        </p:nvSpPr>
        <p:spPr bwMode="auto">
          <a:xfrm>
            <a:off x="1979613" y="1773238"/>
            <a:ext cx="4465637" cy="2370137"/>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0">
                  <a:gsLst>
                    <a:gs pos="0">
                      <a:srgbClr val="FFE701"/>
                    </a:gs>
                    <a:gs pos="100000">
                      <a:srgbClr val="FE3E02"/>
                    </a:gs>
                  </a:gsLst>
                  <a:lin ang="5400000" scaled="1"/>
                </a:gradFill>
                <a:latin typeface="宋体" panose="02010600030101010101" pitchFamily="2" charset="-122"/>
              </a:rPr>
              <a:t>谢谢听讲</a:t>
            </a:r>
          </a:p>
        </p:txBody>
      </p:sp>
      <p:sp>
        <p:nvSpPr>
          <p:cNvPr id="108550" name="Text Box 6">
            <a:extLst>
              <a:ext uri="{FF2B5EF4-FFF2-40B4-BE49-F238E27FC236}">
                <a16:creationId xmlns:a16="http://schemas.microsoft.com/office/drawing/2014/main" id="{CA1512EE-50AD-417B-B34C-FAC6D1628405}"/>
              </a:ext>
            </a:extLst>
          </p:cNvPr>
          <p:cNvSpPr txBox="1">
            <a:spLocks noChangeArrowheads="1"/>
          </p:cNvSpPr>
          <p:nvPr/>
        </p:nvSpPr>
        <p:spPr bwMode="auto">
          <a:xfrm>
            <a:off x="5003800" y="4005263"/>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ea typeface="隶书" panose="02010509060101010101" pitchFamily="49" charset="-122"/>
              </a:rPr>
              <a:t>第七章结束</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ABF0C9E1-4D04-46DF-B90B-21660501EFE8}"/>
              </a:ext>
            </a:extLst>
          </p:cNvPr>
          <p:cNvSpPr>
            <a:spLocks noGrp="1" noChangeArrowheads="1"/>
          </p:cNvSpPr>
          <p:nvPr>
            <p:ph type="body" idx="1"/>
          </p:nvPr>
        </p:nvSpPr>
        <p:spPr>
          <a:xfrm>
            <a:off x="395288" y="692150"/>
            <a:ext cx="8353425" cy="5400675"/>
          </a:xfrm>
        </p:spPr>
        <p:txBody>
          <a:bodyPr/>
          <a:lstStyle/>
          <a:p>
            <a:pPr>
              <a:lnSpc>
                <a:spcPct val="80000"/>
              </a:lnSpc>
              <a:buFont typeface="Wingdings" panose="05000000000000000000" pitchFamily="2" charset="2"/>
              <a:buNone/>
            </a:pPr>
            <a:r>
              <a:rPr lang="en-US" altLang="zh-CN" sz="2800" b="1"/>
              <a:t>§7.4  </a:t>
            </a:r>
            <a:r>
              <a:rPr lang="zh-CN" altLang="en-US" sz="2800" b="1"/>
              <a:t>行星及太阳系小天体的概况</a:t>
            </a:r>
            <a:r>
              <a:rPr lang="zh-CN" altLang="en-US" sz="1200" b="1"/>
              <a:t>                  </a:t>
            </a:r>
            <a:endParaRPr lang="zh-CN" altLang="en-US" sz="1200"/>
          </a:p>
          <a:p>
            <a:pPr>
              <a:lnSpc>
                <a:spcPct val="80000"/>
              </a:lnSpc>
              <a:buFont typeface="Wingdings" panose="05000000000000000000" pitchFamily="2" charset="2"/>
              <a:buNone/>
            </a:pPr>
            <a:r>
              <a:rPr lang="zh-CN" altLang="en-US" sz="2400" b="1"/>
              <a:t>一、八</a:t>
            </a:r>
            <a:r>
              <a:rPr lang="zh-CN" altLang="en-US" sz="2400" b="1">
                <a:hlinkClick r:id="rId2" action="ppaction://hlinksldjump"/>
              </a:rPr>
              <a:t>大行星</a:t>
            </a:r>
            <a:endParaRPr lang="zh-CN" altLang="en-US" sz="2400" b="1"/>
          </a:p>
          <a:p>
            <a:pPr>
              <a:lnSpc>
                <a:spcPct val="80000"/>
              </a:lnSpc>
              <a:buFont typeface="Wingdings" panose="05000000000000000000" pitchFamily="2" charset="2"/>
              <a:buNone/>
            </a:pPr>
            <a:r>
              <a:rPr lang="zh-CN" altLang="en-US" sz="2400"/>
              <a:t>（一）主要的特点 ，如轨道、公转周期、有无水的存在、大气层、卫星等</a:t>
            </a:r>
            <a:r>
              <a:rPr lang="zh-CN" altLang="en-US" sz="1800"/>
              <a:t>。</a:t>
            </a:r>
          </a:p>
          <a:p>
            <a:pPr>
              <a:lnSpc>
                <a:spcPct val="80000"/>
              </a:lnSpc>
              <a:buFont typeface="Wingdings" panose="05000000000000000000" pitchFamily="2" charset="2"/>
              <a:buNone/>
            </a:pPr>
            <a:r>
              <a:rPr lang="zh-CN" altLang="en-US" sz="1800"/>
              <a:t>    </a:t>
            </a:r>
          </a:p>
          <a:p>
            <a:pPr>
              <a:lnSpc>
                <a:spcPct val="80000"/>
              </a:lnSpc>
              <a:buFont typeface="Wingdings" panose="05000000000000000000" pitchFamily="2" charset="2"/>
              <a:buNone/>
            </a:pPr>
            <a:r>
              <a:rPr lang="zh-CN" altLang="en-US" sz="1000"/>
              <a:t>       </a:t>
            </a:r>
            <a:r>
              <a:rPr lang="en-US" altLang="zh-CN" sz="2000"/>
              <a:t>1</a:t>
            </a:r>
            <a:r>
              <a:rPr lang="zh-CN" altLang="en-US" sz="2000"/>
              <a:t>、水星     </a:t>
            </a:r>
            <a:r>
              <a:rPr lang="zh-CN" altLang="en-US" sz="2000" b="1">
                <a:hlinkClick r:id="rId3"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2</a:t>
            </a:r>
            <a:r>
              <a:rPr lang="zh-CN" altLang="en-US" sz="2000"/>
              <a:t>、金星     </a:t>
            </a:r>
            <a:r>
              <a:rPr lang="zh-CN" altLang="en-US" sz="2000" b="1">
                <a:hlinkClick r:id="rId4"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3</a:t>
            </a:r>
            <a:r>
              <a:rPr lang="zh-CN" altLang="en-US" sz="2000"/>
              <a:t>、地球     </a:t>
            </a:r>
            <a:r>
              <a:rPr lang="zh-CN" altLang="en-US" sz="2000" b="1">
                <a:hlinkClick r:id="rId5"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4</a:t>
            </a:r>
            <a:r>
              <a:rPr lang="zh-CN" altLang="en-US" sz="2000"/>
              <a:t>、火星     </a:t>
            </a:r>
            <a:r>
              <a:rPr lang="zh-CN" altLang="en-US" sz="2000" b="1">
                <a:hlinkClick r:id="rId6"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5</a:t>
            </a:r>
            <a:r>
              <a:rPr lang="zh-CN" altLang="en-US" sz="2000"/>
              <a:t>、木星     </a:t>
            </a:r>
            <a:r>
              <a:rPr lang="zh-CN" altLang="en-US" sz="2000" b="1">
                <a:hlinkClick r:id="rId7"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6</a:t>
            </a:r>
            <a:r>
              <a:rPr lang="zh-CN" altLang="en-US" sz="2000"/>
              <a:t>、土星     </a:t>
            </a:r>
            <a:r>
              <a:rPr lang="zh-CN" altLang="en-US" sz="2000" b="1">
                <a:hlinkClick r:id="rId8"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7</a:t>
            </a:r>
            <a:r>
              <a:rPr lang="zh-CN" altLang="en-US" sz="2000"/>
              <a:t>、天王星    </a:t>
            </a:r>
            <a:r>
              <a:rPr lang="zh-CN" altLang="en-US" sz="2000" b="1">
                <a:hlinkClick r:id="rId9" action="ppaction://hlinksldjump"/>
              </a:rPr>
              <a:t>图</a:t>
            </a:r>
            <a:endParaRPr lang="zh-CN" altLang="en-US" sz="2000" b="1"/>
          </a:p>
          <a:p>
            <a:pPr>
              <a:lnSpc>
                <a:spcPct val="80000"/>
              </a:lnSpc>
              <a:buFont typeface="Wingdings" panose="05000000000000000000" pitchFamily="2" charset="2"/>
              <a:buNone/>
            </a:pPr>
            <a:r>
              <a:rPr lang="zh-CN" altLang="en-US" sz="2000"/>
              <a:t>    </a:t>
            </a:r>
            <a:r>
              <a:rPr lang="en-US" altLang="zh-CN" sz="2000"/>
              <a:t>8</a:t>
            </a:r>
            <a:r>
              <a:rPr lang="zh-CN" altLang="en-US" sz="2000"/>
              <a:t>、海王星    </a:t>
            </a:r>
            <a:r>
              <a:rPr lang="zh-CN" altLang="en-US" sz="2000" b="1">
                <a:hlinkClick r:id="rId10" action="ppaction://hlinksldjump"/>
              </a:rPr>
              <a:t>图</a:t>
            </a:r>
            <a:endParaRPr lang="zh-CN" altLang="en-US" sz="2000" b="1"/>
          </a:p>
          <a:p>
            <a:pPr>
              <a:lnSpc>
                <a:spcPct val="80000"/>
              </a:lnSpc>
              <a:buFont typeface="Wingdings" panose="05000000000000000000" pitchFamily="2" charset="2"/>
              <a:buNone/>
            </a:pPr>
            <a:r>
              <a:rPr lang="zh-CN" altLang="en-US" sz="2000"/>
              <a:t>    </a:t>
            </a:r>
          </a:p>
          <a:p>
            <a:pPr>
              <a:lnSpc>
                <a:spcPct val="80000"/>
              </a:lnSpc>
              <a:buFont typeface="Wingdings" panose="05000000000000000000" pitchFamily="2" charset="2"/>
              <a:buNone/>
            </a:pPr>
            <a:endParaRPr lang="zh-CN" altLang="en-US" sz="2000"/>
          </a:p>
          <a:p>
            <a:pPr>
              <a:lnSpc>
                <a:spcPct val="80000"/>
              </a:lnSpc>
              <a:buFont typeface="Wingdings" panose="05000000000000000000" pitchFamily="2" charset="2"/>
              <a:buNone/>
            </a:pPr>
            <a:r>
              <a:rPr lang="zh-CN" altLang="en-US" sz="2000"/>
              <a:t>     </a:t>
            </a:r>
            <a:r>
              <a:rPr lang="en-US" altLang="zh-CN" sz="2000"/>
              <a:t>﹡</a:t>
            </a:r>
            <a:r>
              <a:rPr lang="zh-CN" altLang="en-US" sz="2000"/>
              <a:t>冥王星（</a:t>
            </a:r>
            <a:r>
              <a:rPr lang="en-US" altLang="zh-CN" sz="2000"/>
              <a:t>2006</a:t>
            </a:r>
            <a:r>
              <a:rPr lang="zh-CN" altLang="en-US" sz="2000"/>
              <a:t>年</a:t>
            </a:r>
            <a:r>
              <a:rPr lang="en-US" altLang="zh-CN" sz="2000"/>
              <a:t>8</a:t>
            </a:r>
            <a:r>
              <a:rPr lang="zh-CN" altLang="en-US" sz="2000"/>
              <a:t>月由“行星“降为“矮行星“）    </a:t>
            </a:r>
            <a:r>
              <a:rPr lang="zh-CN" altLang="en-US" sz="2000" b="1">
                <a:hlinkClick r:id="rId11" action="ppaction://hlinksldjump"/>
              </a:rPr>
              <a:t>图</a:t>
            </a:r>
            <a:endParaRPr lang="zh-CN" altLang="en-US" sz="2000" b="1"/>
          </a:p>
        </p:txBody>
      </p:sp>
      <p:pic>
        <p:nvPicPr>
          <p:cNvPr id="88076" name="Picture 12">
            <a:extLst>
              <a:ext uri="{FF2B5EF4-FFF2-40B4-BE49-F238E27FC236}">
                <a16:creationId xmlns:a16="http://schemas.microsoft.com/office/drawing/2014/main" id="{43AE7AD2-0D64-4E44-AF0B-BAA1D87240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7538" y="1989138"/>
            <a:ext cx="3619500" cy="299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7">
                                            <p:txEl>
                                              <p:pRg st="1" end="1"/>
                                            </p:txEl>
                                          </p:spTgt>
                                        </p:tgtEl>
                                        <p:attrNameLst>
                                          <p:attrName>style.visibility</p:attrName>
                                        </p:attrNameLst>
                                      </p:cBhvr>
                                      <p:to>
                                        <p:strVal val="visible"/>
                                      </p:to>
                                    </p:set>
                                    <p:animEffect transition="in" filter="blinds(horizontal)">
                                      <p:cBhvr>
                                        <p:cTn id="7" dur="500"/>
                                        <p:tgtEl>
                                          <p:spTgt spid="829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7">
                                            <p:txEl>
                                              <p:pRg st="2" end="2"/>
                                            </p:txEl>
                                          </p:spTgt>
                                        </p:tgtEl>
                                        <p:attrNameLst>
                                          <p:attrName>style.visibility</p:attrName>
                                        </p:attrNameLst>
                                      </p:cBhvr>
                                      <p:to>
                                        <p:strVal val="visible"/>
                                      </p:to>
                                    </p:set>
                                    <p:animEffect transition="in" filter="blinds(horizontal)">
                                      <p:cBhvr>
                                        <p:cTn id="12" dur="500"/>
                                        <p:tgtEl>
                                          <p:spTgt spid="829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947">
                                            <p:txEl>
                                              <p:pRg st="3" end="3"/>
                                            </p:txEl>
                                          </p:spTgt>
                                        </p:tgtEl>
                                        <p:attrNameLst>
                                          <p:attrName>style.visibility</p:attrName>
                                        </p:attrNameLst>
                                      </p:cBhvr>
                                      <p:to>
                                        <p:strVal val="visible"/>
                                      </p:to>
                                    </p:set>
                                    <p:animEffect transition="in" filter="blinds(horizontal)">
                                      <p:cBhvr>
                                        <p:cTn id="17" dur="500"/>
                                        <p:tgtEl>
                                          <p:spTgt spid="8294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2947">
                                            <p:txEl>
                                              <p:pRg st="4" end="4"/>
                                            </p:txEl>
                                          </p:spTgt>
                                        </p:tgtEl>
                                        <p:attrNameLst>
                                          <p:attrName>style.visibility</p:attrName>
                                        </p:attrNameLst>
                                      </p:cBhvr>
                                      <p:to>
                                        <p:strVal val="visible"/>
                                      </p:to>
                                    </p:set>
                                    <p:animEffect transition="in" filter="blinds(horizontal)">
                                      <p:cBhvr>
                                        <p:cTn id="22" dur="500"/>
                                        <p:tgtEl>
                                          <p:spTgt spid="8294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animEffect transition="in" filter="blinds(horizontal)">
                                      <p:cBhvr>
                                        <p:cTn id="27" dur="500"/>
                                        <p:tgtEl>
                                          <p:spTgt spid="8294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82947">
                                            <p:txEl>
                                              <p:pRg st="6" end="6"/>
                                            </p:txEl>
                                          </p:spTgt>
                                        </p:tgtEl>
                                        <p:attrNameLst>
                                          <p:attrName>style.visibility</p:attrName>
                                        </p:attrNameLst>
                                      </p:cBhvr>
                                      <p:to>
                                        <p:strVal val="visible"/>
                                      </p:to>
                                    </p:set>
                                    <p:animEffect transition="in" filter="blinds(horizontal)">
                                      <p:cBhvr>
                                        <p:cTn id="32" dur="500"/>
                                        <p:tgtEl>
                                          <p:spTgt spid="8294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2947">
                                            <p:txEl>
                                              <p:pRg st="7" end="7"/>
                                            </p:txEl>
                                          </p:spTgt>
                                        </p:tgtEl>
                                        <p:attrNameLst>
                                          <p:attrName>style.visibility</p:attrName>
                                        </p:attrNameLst>
                                      </p:cBhvr>
                                      <p:to>
                                        <p:strVal val="visible"/>
                                      </p:to>
                                    </p:set>
                                    <p:animEffect transition="in" filter="blinds(horizontal)">
                                      <p:cBhvr>
                                        <p:cTn id="37" dur="500"/>
                                        <p:tgtEl>
                                          <p:spTgt spid="8294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82947">
                                            <p:txEl>
                                              <p:pRg st="8" end="8"/>
                                            </p:txEl>
                                          </p:spTgt>
                                        </p:tgtEl>
                                        <p:attrNameLst>
                                          <p:attrName>style.visibility</p:attrName>
                                        </p:attrNameLst>
                                      </p:cBhvr>
                                      <p:to>
                                        <p:strVal val="visible"/>
                                      </p:to>
                                    </p:set>
                                    <p:animEffect transition="in" filter="blinds(horizontal)">
                                      <p:cBhvr>
                                        <p:cTn id="42" dur="500"/>
                                        <p:tgtEl>
                                          <p:spTgt spid="82947">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82947">
                                            <p:txEl>
                                              <p:pRg st="9" end="9"/>
                                            </p:txEl>
                                          </p:spTgt>
                                        </p:tgtEl>
                                        <p:attrNameLst>
                                          <p:attrName>style.visibility</p:attrName>
                                        </p:attrNameLst>
                                      </p:cBhvr>
                                      <p:to>
                                        <p:strVal val="visible"/>
                                      </p:to>
                                    </p:set>
                                    <p:animEffect transition="in" filter="blinds(horizontal)">
                                      <p:cBhvr>
                                        <p:cTn id="47" dur="500"/>
                                        <p:tgtEl>
                                          <p:spTgt spid="82947">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82947">
                                            <p:txEl>
                                              <p:pRg st="10" end="10"/>
                                            </p:txEl>
                                          </p:spTgt>
                                        </p:tgtEl>
                                        <p:attrNameLst>
                                          <p:attrName>style.visibility</p:attrName>
                                        </p:attrNameLst>
                                      </p:cBhvr>
                                      <p:to>
                                        <p:strVal val="visible"/>
                                      </p:to>
                                    </p:set>
                                    <p:animEffect transition="in" filter="blinds(horizontal)">
                                      <p:cBhvr>
                                        <p:cTn id="52" dur="500"/>
                                        <p:tgtEl>
                                          <p:spTgt spid="82947">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82947">
                                            <p:txEl>
                                              <p:pRg st="11" end="11"/>
                                            </p:txEl>
                                          </p:spTgt>
                                        </p:tgtEl>
                                        <p:attrNameLst>
                                          <p:attrName>style.visibility</p:attrName>
                                        </p:attrNameLst>
                                      </p:cBhvr>
                                      <p:to>
                                        <p:strVal val="visible"/>
                                      </p:to>
                                    </p:set>
                                    <p:animEffect transition="in" filter="blinds(horizontal)">
                                      <p:cBhvr>
                                        <p:cTn id="57" dur="500"/>
                                        <p:tgtEl>
                                          <p:spTgt spid="82947">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82947">
                                            <p:txEl>
                                              <p:pRg st="12" end="12"/>
                                            </p:txEl>
                                          </p:spTgt>
                                        </p:tgtEl>
                                        <p:attrNameLst>
                                          <p:attrName>style.visibility</p:attrName>
                                        </p:attrNameLst>
                                      </p:cBhvr>
                                      <p:to>
                                        <p:strVal val="visible"/>
                                      </p:to>
                                    </p:set>
                                    <p:animEffect transition="in" filter="blinds(horizontal)">
                                      <p:cBhvr>
                                        <p:cTn id="62" dur="500"/>
                                        <p:tgtEl>
                                          <p:spTgt spid="82947">
                                            <p:txEl>
                                              <p:pRg st="12" end="1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82947">
                                            <p:txEl>
                                              <p:pRg st="14" end="14"/>
                                            </p:txEl>
                                          </p:spTgt>
                                        </p:tgtEl>
                                        <p:attrNameLst>
                                          <p:attrName>style.visibility</p:attrName>
                                        </p:attrNameLst>
                                      </p:cBhvr>
                                      <p:to>
                                        <p:strVal val="visible"/>
                                      </p:to>
                                    </p:set>
                                    <p:animEffect transition="in" filter="blinds(horizontal)">
                                      <p:cBhvr>
                                        <p:cTn id="67" dur="500"/>
                                        <p:tgtEl>
                                          <p:spTgt spid="8294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Text Box 5">
            <a:extLst>
              <a:ext uri="{FF2B5EF4-FFF2-40B4-BE49-F238E27FC236}">
                <a16:creationId xmlns:a16="http://schemas.microsoft.com/office/drawing/2014/main" id="{B5E501A9-7906-46C8-AFCB-43147CB8898F}"/>
              </a:ext>
            </a:extLst>
          </p:cNvPr>
          <p:cNvSpPr txBox="1">
            <a:spLocks noChangeArrowheads="1"/>
          </p:cNvSpPr>
          <p:nvPr/>
        </p:nvSpPr>
        <p:spPr bwMode="auto">
          <a:xfrm>
            <a:off x="323850" y="692150"/>
            <a:ext cx="8424863"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accent1"/>
              </a:buClr>
              <a:buFont typeface="Wingdings" panose="05000000000000000000" pitchFamily="2" charset="2"/>
              <a:buNone/>
            </a:pPr>
            <a:r>
              <a:rPr lang="zh-CN" altLang="en-US" sz="2400"/>
              <a:t>（二）地球成为太阳系绿洲的原因</a:t>
            </a:r>
          </a:p>
          <a:p>
            <a:pPr>
              <a:spcBef>
                <a:spcPct val="50000"/>
              </a:spcBef>
            </a:pPr>
            <a:r>
              <a:rPr lang="zh-CN" altLang="en-US"/>
              <a:t>第一，地球与太阳的距离适中，加上自转与公转周期相当，使得地球能接收适量的太阳辐射。 </a:t>
            </a:r>
          </a:p>
          <a:p>
            <a:pPr>
              <a:spcBef>
                <a:spcPct val="50000"/>
              </a:spcBef>
            </a:pPr>
            <a:r>
              <a:rPr lang="zh-CN" altLang="en-US"/>
              <a:t> 第二，地球的质量虽不大，但密度较大，由重元素组成，具有一层坚硬的岩石外壳，能贮存液态水。岩石上层经风化，发育形成土壤层，能为动、植物的生长发育提供良好的基地。 </a:t>
            </a:r>
          </a:p>
          <a:p>
            <a:pPr>
              <a:spcBef>
                <a:spcPct val="50000"/>
              </a:spcBef>
            </a:pPr>
            <a:r>
              <a:rPr lang="zh-CN" altLang="en-US"/>
              <a:t>第三，在地球引力作用下，大量气体聚集在地球周围，形成包围地球的大气层。 </a:t>
            </a:r>
          </a:p>
          <a:p>
            <a:pPr>
              <a:spcBef>
                <a:spcPct val="50000"/>
              </a:spcBef>
            </a:pPr>
            <a:r>
              <a:rPr lang="zh-CN" altLang="en-US"/>
              <a:t>第四，地球大气中含氧丰富，高空氧在太阳紫外线作用下形成臭氧层，臭氧层吸收太阳紫外辐射，使之不能到达地表。 </a:t>
            </a:r>
          </a:p>
          <a:p>
            <a:pPr>
              <a:spcBef>
                <a:spcPct val="50000"/>
              </a:spcBef>
            </a:pPr>
            <a:r>
              <a:rPr lang="zh-CN" altLang="en-US"/>
              <a:t>第五，地球磁场在太阳风的作用下形成了磁层，它对太阳风带来的高能粒子具有阻挡及捕获作用，使地球上的有机体免受或少受侵害。 </a:t>
            </a:r>
          </a:p>
          <a:p>
            <a:pPr>
              <a:spcBef>
                <a:spcPct val="50000"/>
              </a:spcBef>
            </a:pPr>
            <a:r>
              <a:rPr lang="zh-CN" altLang="en-US"/>
              <a:t>第六，在类地天体上存在多种地质过程，它们有普遍的相似特征，又有很大区别。地球是大行星中唯一发生板块构造运动的星体。</a:t>
            </a:r>
          </a:p>
          <a:p>
            <a:pPr>
              <a:spcBef>
                <a:spcPct val="50000"/>
              </a:spcBef>
            </a:pPr>
            <a:r>
              <a:rPr lang="zh-CN" altLang="en-US"/>
              <a:t>第七，在月地系统中，月球对地球旋转轴的倾斜度起着稳定作用，有人认为这也是目前地球上允许生命存在的许多重要因素之一。</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4">
            <a:extLst>
              <a:ext uri="{FF2B5EF4-FFF2-40B4-BE49-F238E27FC236}">
                <a16:creationId xmlns:a16="http://schemas.microsoft.com/office/drawing/2014/main" id="{250596AA-93B5-4EB8-9F42-A8DCD18F2E0A}"/>
              </a:ext>
            </a:extLst>
          </p:cNvPr>
          <p:cNvSpPr txBox="1">
            <a:spLocks noChangeArrowheads="1"/>
          </p:cNvSpPr>
          <p:nvPr/>
        </p:nvSpPr>
        <p:spPr bwMode="auto">
          <a:xfrm>
            <a:off x="250825" y="476250"/>
            <a:ext cx="8893175" cy="576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t>二、太阳系大行星的卫星</a:t>
            </a:r>
            <a:r>
              <a:rPr lang="zh-CN" altLang="en-US"/>
              <a:t>      </a:t>
            </a:r>
            <a:r>
              <a:rPr lang="zh-CN" altLang="en-US" b="1">
                <a:hlinkClick r:id="rId2" action="ppaction://hlinksldjump"/>
              </a:rPr>
              <a:t>表、图</a:t>
            </a:r>
            <a:endParaRPr lang="zh-CN" altLang="en-US"/>
          </a:p>
          <a:p>
            <a:r>
              <a:rPr lang="zh-CN" altLang="en-US" sz="2400"/>
              <a:t>三、太阳系的小天体</a:t>
            </a:r>
            <a:r>
              <a:rPr lang="zh-CN" altLang="en-US"/>
              <a:t>（包括流星体、小行星、彗星等）  </a:t>
            </a:r>
            <a:r>
              <a:rPr lang="zh-CN" altLang="en-US" b="1"/>
              <a:t> </a:t>
            </a:r>
          </a:p>
          <a:p>
            <a:endParaRPr lang="zh-CN" altLang="en-US"/>
          </a:p>
          <a:p>
            <a:r>
              <a:rPr lang="en-US" altLang="zh-CN"/>
              <a:t>1.</a:t>
            </a:r>
            <a:r>
              <a:rPr lang="zh-CN" altLang="en-US"/>
              <a:t>流星体、流星群、流星雨、陨石、陨石坑 </a:t>
            </a:r>
          </a:p>
          <a:p>
            <a:r>
              <a:rPr lang="zh-CN" altLang="en-US"/>
              <a:t>    太阳系中无固定轨道的小天体，称为流星体，它受较大天体引力作用，被俘获。若较大天体有大气，进入大气层就会产生摩擦，出现发光发热的</a:t>
            </a:r>
            <a:r>
              <a:rPr lang="zh-CN" altLang="en-US">
                <a:hlinkClick r:id="rId3" action="ppaction://hlinksldjump"/>
              </a:rPr>
              <a:t>流星现象</a:t>
            </a:r>
            <a:r>
              <a:rPr lang="zh-CN" altLang="en-US"/>
              <a:t>（如：地球上的偶发流星），未燃烧尽落入地面则成为</a:t>
            </a:r>
            <a:r>
              <a:rPr lang="zh-CN" altLang="en-US">
                <a:solidFill>
                  <a:srgbClr val="FF3300"/>
                </a:solidFill>
              </a:rPr>
              <a:t>陨星</a:t>
            </a:r>
            <a:r>
              <a:rPr lang="zh-CN" altLang="en-US"/>
              <a:t>，成分是铁质为主的，叫</a:t>
            </a:r>
            <a:r>
              <a:rPr lang="zh-CN" altLang="en-US">
                <a:solidFill>
                  <a:srgbClr val="FF3300"/>
                </a:solidFill>
              </a:rPr>
              <a:t>陨铁</a:t>
            </a:r>
            <a:r>
              <a:rPr lang="zh-CN" altLang="en-US"/>
              <a:t>，一般石头成分的叫</a:t>
            </a:r>
            <a:r>
              <a:rPr lang="zh-CN" altLang="en-US">
                <a:solidFill>
                  <a:srgbClr val="FF3300"/>
                </a:solidFill>
                <a:hlinkClick r:id="rId4" action="ppaction://hlinksldjump"/>
              </a:rPr>
              <a:t>陨石</a:t>
            </a:r>
            <a:r>
              <a:rPr lang="zh-CN" altLang="en-US"/>
              <a:t>，地面出现</a:t>
            </a:r>
            <a:r>
              <a:rPr lang="zh-CN" altLang="en-US">
                <a:solidFill>
                  <a:srgbClr val="FF3300"/>
                </a:solidFill>
                <a:hlinkClick r:id="rId5" action="ppaction://hlinksldjump"/>
              </a:rPr>
              <a:t>陨石坑</a:t>
            </a:r>
            <a:r>
              <a:rPr lang="zh-CN" altLang="en-US"/>
              <a:t>。大量的流星体若沿一定的轨道运动，称为</a:t>
            </a:r>
            <a:r>
              <a:rPr lang="zh-CN" altLang="en-US">
                <a:solidFill>
                  <a:srgbClr val="FF3300"/>
                </a:solidFill>
              </a:rPr>
              <a:t>流星群</a:t>
            </a:r>
            <a:r>
              <a:rPr lang="zh-CN" altLang="en-US"/>
              <a:t>，被地球吸引后形成</a:t>
            </a:r>
            <a:r>
              <a:rPr lang="zh-CN" altLang="en-US">
                <a:solidFill>
                  <a:srgbClr val="FF3300"/>
                </a:solidFill>
                <a:hlinkClick r:id="rId6" action="ppaction://hlinksldjump"/>
              </a:rPr>
              <a:t>流星雨</a:t>
            </a:r>
            <a:r>
              <a:rPr lang="zh-CN" altLang="en-US"/>
              <a:t>。平行落入地球的的流星光，在地面看来似乎是从一个点发出的，人们就以这个点附近的区域的星座作为流星雨的命名，如狮子座流星雨。</a:t>
            </a:r>
          </a:p>
          <a:p>
            <a:endParaRPr lang="zh-CN" altLang="en-US"/>
          </a:p>
          <a:p>
            <a:r>
              <a:rPr lang="en-US" altLang="zh-CN"/>
              <a:t>2.</a:t>
            </a:r>
            <a:r>
              <a:rPr lang="zh-CN" altLang="en-US"/>
              <a:t>小行星（近地小行星）（</a:t>
            </a:r>
            <a:r>
              <a:rPr lang="zh-CN" altLang="en-US">
                <a:hlinkClick r:id="rId7" action="ppaction://hlinksldjump"/>
              </a:rPr>
              <a:t>图</a:t>
            </a:r>
            <a:r>
              <a:rPr lang="zh-CN" altLang="en-US"/>
              <a:t>）</a:t>
            </a:r>
          </a:p>
          <a:p>
            <a:r>
              <a:rPr lang="zh-CN" altLang="en-US"/>
              <a:t>    大多数小行星分布在火星和木星之间，构成小行星带， 最大的小行星是谷神星。在地球轨道附近的被称为</a:t>
            </a:r>
            <a:r>
              <a:rPr lang="zh-CN" altLang="en-US" b="1"/>
              <a:t>近地小行星</a:t>
            </a:r>
            <a:r>
              <a:rPr lang="zh-CN" altLang="en-US"/>
              <a:t>。 近地小行星可分为三类：</a:t>
            </a:r>
          </a:p>
          <a:p>
            <a:r>
              <a:rPr lang="zh-CN" altLang="en-US"/>
              <a:t>      ①阿坦型，其轨道半长径小于</a:t>
            </a:r>
            <a:r>
              <a:rPr lang="en-US" altLang="zh-CN"/>
              <a:t>1.0</a:t>
            </a:r>
            <a:r>
              <a:rPr lang="zh-CN" altLang="en-US"/>
              <a:t>天文单位；②阿波罗型，其轨道近日距小于</a:t>
            </a:r>
            <a:r>
              <a:rPr lang="en-US" altLang="zh-CN"/>
              <a:t>1.0</a:t>
            </a:r>
            <a:r>
              <a:rPr lang="zh-CN" altLang="en-US"/>
              <a:t>天文单位；③阿莫尔型，其近日距小于</a:t>
            </a:r>
            <a:r>
              <a:rPr lang="en-US" altLang="zh-CN"/>
              <a:t>1.3</a:t>
            </a:r>
            <a:r>
              <a:rPr lang="zh-CN" altLang="en-US"/>
              <a:t>天文单位。 </a:t>
            </a:r>
          </a:p>
          <a:p>
            <a:r>
              <a:rPr lang="en-US" altLang="zh-CN"/>
              <a:t>3.</a:t>
            </a:r>
            <a:r>
              <a:rPr lang="zh-CN" altLang="en-US"/>
              <a:t>彗星（组成、轨道、周期）（</a:t>
            </a:r>
            <a:r>
              <a:rPr lang="zh-CN" altLang="en-US">
                <a:hlinkClick r:id="rId8" action="ppaction://hlinksldjump"/>
              </a:rPr>
              <a:t>图</a:t>
            </a:r>
            <a:r>
              <a:rPr lang="zh-CN" altLang="en-US"/>
              <a:t>）</a:t>
            </a:r>
          </a:p>
          <a:p>
            <a:r>
              <a:rPr lang="zh-CN" altLang="en-US"/>
              <a:t>完整的彗星形态由彗核、彗发和彗尾构成，主要由冰物质组成。</a:t>
            </a:r>
          </a:p>
          <a:p>
            <a:r>
              <a:rPr lang="zh-CN" altLang="en-US"/>
              <a:t>轨道或椭圆或抛物线或双曲线。有周期彗星和非周期彗星之分。一般周期长于</a:t>
            </a:r>
            <a:r>
              <a:rPr lang="en-US" altLang="zh-CN"/>
              <a:t>200</a:t>
            </a:r>
            <a:r>
              <a:rPr lang="zh-CN" altLang="en-US"/>
              <a:t>年的称为长周期彗星。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6980">
                                            <p:txEl>
                                              <p:pRg st="0" end="0"/>
                                            </p:txEl>
                                          </p:spTgt>
                                        </p:tgtEl>
                                        <p:attrNameLst>
                                          <p:attrName>style.visibility</p:attrName>
                                        </p:attrNameLst>
                                      </p:cBhvr>
                                      <p:to>
                                        <p:strVal val="visible"/>
                                      </p:to>
                                    </p:set>
                                    <p:animEffect transition="in" filter="blinds(horizontal)">
                                      <p:cBhvr>
                                        <p:cTn id="7" dur="500"/>
                                        <p:tgtEl>
                                          <p:spTgt spid="12698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6980">
                                            <p:txEl>
                                              <p:pRg st="1" end="1"/>
                                            </p:txEl>
                                          </p:spTgt>
                                        </p:tgtEl>
                                        <p:attrNameLst>
                                          <p:attrName>style.visibility</p:attrName>
                                        </p:attrNameLst>
                                      </p:cBhvr>
                                      <p:to>
                                        <p:strVal val="visible"/>
                                      </p:to>
                                    </p:set>
                                    <p:animEffect transition="in" filter="blinds(horizontal)">
                                      <p:cBhvr>
                                        <p:cTn id="12" dur="500"/>
                                        <p:tgtEl>
                                          <p:spTgt spid="12698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26980">
                                            <p:txEl>
                                              <p:pRg st="3" end="3"/>
                                            </p:txEl>
                                          </p:spTgt>
                                        </p:tgtEl>
                                        <p:attrNameLst>
                                          <p:attrName>style.visibility</p:attrName>
                                        </p:attrNameLst>
                                      </p:cBhvr>
                                      <p:to>
                                        <p:strVal val="visible"/>
                                      </p:to>
                                    </p:set>
                                    <p:animEffect transition="in" filter="blinds(horizontal)">
                                      <p:cBhvr>
                                        <p:cTn id="17" dur="500"/>
                                        <p:tgtEl>
                                          <p:spTgt spid="12698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26980">
                                            <p:txEl>
                                              <p:pRg st="4" end="4"/>
                                            </p:txEl>
                                          </p:spTgt>
                                        </p:tgtEl>
                                        <p:attrNameLst>
                                          <p:attrName>style.visibility</p:attrName>
                                        </p:attrNameLst>
                                      </p:cBhvr>
                                      <p:to>
                                        <p:strVal val="visible"/>
                                      </p:to>
                                    </p:set>
                                    <p:animEffect transition="in" filter="blinds(horizontal)">
                                      <p:cBhvr>
                                        <p:cTn id="22" dur="500"/>
                                        <p:tgtEl>
                                          <p:spTgt spid="12698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26980">
                                            <p:txEl>
                                              <p:pRg st="6" end="6"/>
                                            </p:txEl>
                                          </p:spTgt>
                                        </p:tgtEl>
                                        <p:attrNameLst>
                                          <p:attrName>style.visibility</p:attrName>
                                        </p:attrNameLst>
                                      </p:cBhvr>
                                      <p:to>
                                        <p:strVal val="visible"/>
                                      </p:to>
                                    </p:set>
                                    <p:animEffect transition="in" filter="blinds(horizontal)">
                                      <p:cBhvr>
                                        <p:cTn id="27" dur="500"/>
                                        <p:tgtEl>
                                          <p:spTgt spid="126980">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26980">
                                            <p:txEl>
                                              <p:pRg st="7" end="7"/>
                                            </p:txEl>
                                          </p:spTgt>
                                        </p:tgtEl>
                                        <p:attrNameLst>
                                          <p:attrName>style.visibility</p:attrName>
                                        </p:attrNameLst>
                                      </p:cBhvr>
                                      <p:to>
                                        <p:strVal val="visible"/>
                                      </p:to>
                                    </p:set>
                                    <p:animEffect transition="in" filter="blinds(horizontal)">
                                      <p:cBhvr>
                                        <p:cTn id="32" dur="500"/>
                                        <p:tgtEl>
                                          <p:spTgt spid="126980">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26980">
                                            <p:txEl>
                                              <p:pRg st="8" end="8"/>
                                            </p:txEl>
                                          </p:spTgt>
                                        </p:tgtEl>
                                        <p:attrNameLst>
                                          <p:attrName>style.visibility</p:attrName>
                                        </p:attrNameLst>
                                      </p:cBhvr>
                                      <p:to>
                                        <p:strVal val="visible"/>
                                      </p:to>
                                    </p:set>
                                    <p:animEffect transition="in" filter="blinds(horizontal)">
                                      <p:cBhvr>
                                        <p:cTn id="37" dur="500"/>
                                        <p:tgtEl>
                                          <p:spTgt spid="126980">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26980">
                                            <p:txEl>
                                              <p:pRg st="9" end="9"/>
                                            </p:txEl>
                                          </p:spTgt>
                                        </p:tgtEl>
                                        <p:attrNameLst>
                                          <p:attrName>style.visibility</p:attrName>
                                        </p:attrNameLst>
                                      </p:cBhvr>
                                      <p:to>
                                        <p:strVal val="visible"/>
                                      </p:to>
                                    </p:set>
                                    <p:animEffect transition="in" filter="blinds(horizontal)">
                                      <p:cBhvr>
                                        <p:cTn id="42" dur="500"/>
                                        <p:tgtEl>
                                          <p:spTgt spid="126980">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26980">
                                            <p:txEl>
                                              <p:pRg st="10" end="10"/>
                                            </p:txEl>
                                          </p:spTgt>
                                        </p:tgtEl>
                                        <p:attrNameLst>
                                          <p:attrName>style.visibility</p:attrName>
                                        </p:attrNameLst>
                                      </p:cBhvr>
                                      <p:to>
                                        <p:strVal val="visible"/>
                                      </p:to>
                                    </p:set>
                                    <p:animEffect transition="in" filter="blinds(horizontal)">
                                      <p:cBhvr>
                                        <p:cTn id="47" dur="500"/>
                                        <p:tgtEl>
                                          <p:spTgt spid="126980">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26980">
                                            <p:txEl>
                                              <p:pRg st="11" end="11"/>
                                            </p:txEl>
                                          </p:spTgt>
                                        </p:tgtEl>
                                        <p:attrNameLst>
                                          <p:attrName>style.visibility</p:attrName>
                                        </p:attrNameLst>
                                      </p:cBhvr>
                                      <p:to>
                                        <p:strVal val="visible"/>
                                      </p:to>
                                    </p:set>
                                    <p:animEffect transition="in" filter="blinds(horizontal)">
                                      <p:cBhvr>
                                        <p:cTn id="52" dur="500"/>
                                        <p:tgtEl>
                                          <p:spTgt spid="12698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Designs\Expedition.pot</Template>
  <TotalTime>1850</TotalTime>
  <Words>3907</Words>
  <Application>Microsoft Office PowerPoint</Application>
  <PresentationFormat>全屏显示(4:3)</PresentationFormat>
  <Paragraphs>299</Paragraphs>
  <Slides>62</Slides>
  <Notes>14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62</vt:i4>
      </vt:variant>
    </vt:vector>
  </HeadingPairs>
  <TitlesOfParts>
    <vt:vector size="73" baseType="lpstr">
      <vt:lpstr>Arial</vt:lpstr>
      <vt:lpstr>宋体</vt:lpstr>
      <vt:lpstr>Times New Roman</vt:lpstr>
      <vt:lpstr>Wingdings</vt:lpstr>
      <vt:lpstr>Tahoma</vt:lpstr>
      <vt:lpstr>华文隶书</vt:lpstr>
      <vt:lpstr>Verdana</vt:lpstr>
      <vt:lpstr>隶书</vt:lpstr>
      <vt:lpstr>Watermark</vt:lpstr>
      <vt:lpstr>画笔图片</vt:lpstr>
      <vt:lpstr>Microsoft 公式 3.0</vt:lpstr>
      <vt:lpstr>第7章 太阳系</vt:lpstr>
      <vt:lpstr>§7.2  太阳系天体的运动和结构特征      一、行星和卫星的轨道运动            1.共面性、近圆性和同向性            2.提丢斯法则          3.规则卫星和不规则卫星      二、太阳系天体的自转  (金星、天王星比较特殊）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cai</dc:creator>
  <cp:lastModifiedBy>张伯望</cp:lastModifiedBy>
  <cp:revision>69</cp:revision>
  <dcterms:created xsi:type="dcterms:W3CDTF">2005-01-30T06:06:17Z</dcterms:created>
  <dcterms:modified xsi:type="dcterms:W3CDTF">2017-09-08T05:11:51Z</dcterms:modified>
</cp:coreProperties>
</file>